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87" r:id="rId2"/>
    <p:sldId id="257" r:id="rId3"/>
    <p:sldId id="261" r:id="rId4"/>
    <p:sldId id="274" r:id="rId5"/>
    <p:sldId id="283" r:id="rId6"/>
    <p:sldId id="280" r:id="rId7"/>
    <p:sldId id="276" r:id="rId8"/>
    <p:sldId id="277" r:id="rId9"/>
    <p:sldId id="278" r:id="rId10"/>
    <p:sldId id="279" r:id="rId11"/>
    <p:sldId id="269" r:id="rId12"/>
    <p:sldId id="265" r:id="rId13"/>
    <p:sldId id="270" r:id="rId14"/>
    <p:sldId id="284" r:id="rId15"/>
    <p:sldId id="264" r:id="rId16"/>
    <p:sldId id="272" r:id="rId17"/>
    <p:sldId id="266" r:id="rId18"/>
    <p:sldId id="285" r:id="rId19"/>
    <p:sldId id="25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on Linklater" initials="JL"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AE4"/>
    <a:srgbClr val="FFFFFF"/>
    <a:srgbClr val="3F4C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01" autoAdjust="0"/>
    <p:restoredTop sz="45614" autoAdjust="0"/>
  </p:normalViewPr>
  <p:slideViewPr>
    <p:cSldViewPr snapToGrid="0" snapToObjects="1">
      <p:cViewPr varScale="1">
        <p:scale>
          <a:sx n="27" d="100"/>
          <a:sy n="27" d="100"/>
        </p:scale>
        <p:origin x="1660"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abelle Feeney" userId="f4f5d8af-359a-484f-8d69-84c87815b3ca" providerId="ADAL" clId="{03FB886C-EEB6-4506-B4C6-5E0E2A3F65B6}"/>
    <pc:docChg chg="modSld">
      <pc:chgData name="Christabelle Feeney" userId="f4f5d8af-359a-484f-8d69-84c87815b3ca" providerId="ADAL" clId="{03FB886C-EEB6-4506-B4C6-5E0E2A3F65B6}" dt="2023-02-14T10:13:08.107" v="1" actId="6549"/>
      <pc:docMkLst>
        <pc:docMk/>
      </pc:docMkLst>
      <pc:sldChg chg="modNotesTx">
        <pc:chgData name="Christabelle Feeney" userId="f4f5d8af-359a-484f-8d69-84c87815b3ca" providerId="ADAL" clId="{03FB886C-EEB6-4506-B4C6-5E0E2A3F65B6}" dt="2023-02-14T10:13:08.107" v="1" actId="6549"/>
        <pc:sldMkLst>
          <pc:docMk/>
          <pc:sldMk cId="874480423"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8A57F3-F725-4DFC-82FD-8CA4C0A78C7E}" type="datetimeFigureOut">
              <a:rPr lang="en-GB" smtClean="0"/>
              <a:t>14/02/2023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6760E9-34B6-46AA-BFEE-DF619ADA54B7}" type="slidenum">
              <a:rPr lang="en-GB" smtClean="0"/>
              <a:t>‹#›</a:t>
            </a:fld>
            <a:endParaRPr lang="en-GB"/>
          </a:p>
        </p:txBody>
      </p:sp>
    </p:spTree>
    <p:extLst>
      <p:ext uri="{BB962C8B-B14F-4D97-AF65-F5344CB8AC3E}">
        <p14:creationId xmlns:p14="http://schemas.microsoft.com/office/powerpoint/2010/main" val="460976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96760E9-34B6-46AA-BFEE-DF619ADA54B7}" type="slidenum">
              <a:rPr lang="en-GB" smtClean="0"/>
              <a:t>1</a:t>
            </a:fld>
            <a:endParaRPr lang="en-GB"/>
          </a:p>
        </p:txBody>
      </p:sp>
    </p:spTree>
    <p:extLst>
      <p:ext uri="{BB962C8B-B14F-4D97-AF65-F5344CB8AC3E}">
        <p14:creationId xmlns:p14="http://schemas.microsoft.com/office/powerpoint/2010/main" val="3347906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JL</a:t>
            </a:r>
          </a:p>
        </p:txBody>
      </p:sp>
      <p:sp>
        <p:nvSpPr>
          <p:cNvPr id="4" name="Slide Number Placeholder 3"/>
          <p:cNvSpPr>
            <a:spLocks noGrp="1"/>
          </p:cNvSpPr>
          <p:nvPr>
            <p:ph type="sldNum" sz="quarter" idx="10"/>
          </p:nvPr>
        </p:nvSpPr>
        <p:spPr/>
        <p:txBody>
          <a:bodyPr/>
          <a:lstStyle/>
          <a:p>
            <a:fld id="{896760E9-34B6-46AA-BFEE-DF619ADA54B7}" type="slidenum">
              <a:rPr lang="en-GB" smtClean="0"/>
              <a:t>11</a:t>
            </a:fld>
            <a:endParaRPr lang="en-GB"/>
          </a:p>
        </p:txBody>
      </p:sp>
    </p:spTree>
    <p:extLst>
      <p:ext uri="{BB962C8B-B14F-4D97-AF65-F5344CB8AC3E}">
        <p14:creationId xmlns:p14="http://schemas.microsoft.com/office/powerpoint/2010/main" val="1182444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GD</a:t>
            </a:r>
          </a:p>
        </p:txBody>
      </p:sp>
      <p:sp>
        <p:nvSpPr>
          <p:cNvPr id="4" name="Slide Number Placeholder 3"/>
          <p:cNvSpPr>
            <a:spLocks noGrp="1"/>
          </p:cNvSpPr>
          <p:nvPr>
            <p:ph type="sldNum" sz="quarter" idx="10"/>
          </p:nvPr>
        </p:nvSpPr>
        <p:spPr/>
        <p:txBody>
          <a:bodyPr/>
          <a:lstStyle/>
          <a:p>
            <a:fld id="{896760E9-34B6-46AA-BFEE-DF619ADA54B7}" type="slidenum">
              <a:rPr lang="en-GB" smtClean="0"/>
              <a:t>12</a:t>
            </a:fld>
            <a:endParaRPr lang="en-GB"/>
          </a:p>
        </p:txBody>
      </p:sp>
    </p:spTree>
    <p:extLst>
      <p:ext uri="{BB962C8B-B14F-4D97-AF65-F5344CB8AC3E}">
        <p14:creationId xmlns:p14="http://schemas.microsoft.com/office/powerpoint/2010/main" val="409169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GD</a:t>
            </a:r>
          </a:p>
          <a:p>
            <a:r>
              <a:rPr lang="en-GB" dirty="0"/>
              <a:t>Time pressure </a:t>
            </a:r>
          </a:p>
        </p:txBody>
      </p:sp>
      <p:sp>
        <p:nvSpPr>
          <p:cNvPr id="4" name="Slide Number Placeholder 3"/>
          <p:cNvSpPr>
            <a:spLocks noGrp="1"/>
          </p:cNvSpPr>
          <p:nvPr>
            <p:ph type="sldNum" sz="quarter" idx="10"/>
          </p:nvPr>
        </p:nvSpPr>
        <p:spPr/>
        <p:txBody>
          <a:bodyPr/>
          <a:lstStyle/>
          <a:p>
            <a:fld id="{896760E9-34B6-46AA-BFEE-DF619ADA54B7}" type="slidenum">
              <a:rPr lang="en-GB" smtClean="0"/>
              <a:t>13</a:t>
            </a:fld>
            <a:endParaRPr lang="en-GB"/>
          </a:p>
        </p:txBody>
      </p:sp>
    </p:spTree>
    <p:extLst>
      <p:ext uri="{BB962C8B-B14F-4D97-AF65-F5344CB8AC3E}">
        <p14:creationId xmlns:p14="http://schemas.microsoft.com/office/powerpoint/2010/main" val="130771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GD</a:t>
            </a:r>
          </a:p>
        </p:txBody>
      </p:sp>
      <p:sp>
        <p:nvSpPr>
          <p:cNvPr id="4" name="Slide Number Placeholder 3"/>
          <p:cNvSpPr>
            <a:spLocks noGrp="1"/>
          </p:cNvSpPr>
          <p:nvPr>
            <p:ph type="sldNum" sz="quarter" idx="10"/>
          </p:nvPr>
        </p:nvSpPr>
        <p:spPr/>
        <p:txBody>
          <a:bodyPr/>
          <a:lstStyle/>
          <a:p>
            <a:fld id="{896760E9-34B6-46AA-BFEE-DF619ADA54B7}" type="slidenum">
              <a:rPr lang="en-GB" smtClean="0"/>
              <a:t>15</a:t>
            </a:fld>
            <a:endParaRPr lang="en-GB"/>
          </a:p>
        </p:txBody>
      </p:sp>
    </p:spTree>
    <p:extLst>
      <p:ext uri="{BB962C8B-B14F-4D97-AF65-F5344CB8AC3E}">
        <p14:creationId xmlns:p14="http://schemas.microsoft.com/office/powerpoint/2010/main" val="4015971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JL lead with feedback on cases </a:t>
            </a:r>
          </a:p>
        </p:txBody>
      </p:sp>
      <p:sp>
        <p:nvSpPr>
          <p:cNvPr id="4" name="Slide Number Placeholder 3"/>
          <p:cNvSpPr>
            <a:spLocks noGrp="1"/>
          </p:cNvSpPr>
          <p:nvPr>
            <p:ph type="sldNum" sz="quarter" idx="10"/>
          </p:nvPr>
        </p:nvSpPr>
        <p:spPr/>
        <p:txBody>
          <a:bodyPr/>
          <a:lstStyle/>
          <a:p>
            <a:fld id="{896760E9-34B6-46AA-BFEE-DF619ADA54B7}" type="slidenum">
              <a:rPr lang="en-GB" smtClean="0"/>
              <a:t>16</a:t>
            </a:fld>
            <a:endParaRPr lang="en-GB"/>
          </a:p>
        </p:txBody>
      </p:sp>
    </p:spTree>
    <p:extLst>
      <p:ext uri="{BB962C8B-B14F-4D97-AF65-F5344CB8AC3E}">
        <p14:creationId xmlns:p14="http://schemas.microsoft.com/office/powerpoint/2010/main" val="2245044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GD</a:t>
            </a:r>
          </a:p>
          <a:p>
            <a:endParaRPr lang="en-GB" dirty="0"/>
          </a:p>
          <a:p>
            <a:r>
              <a:rPr lang="en-GB" dirty="0"/>
              <a:t>Research- JL Ramble! </a:t>
            </a:r>
          </a:p>
        </p:txBody>
      </p:sp>
      <p:sp>
        <p:nvSpPr>
          <p:cNvPr id="4" name="Slide Number Placeholder 3"/>
          <p:cNvSpPr>
            <a:spLocks noGrp="1"/>
          </p:cNvSpPr>
          <p:nvPr>
            <p:ph type="sldNum" sz="quarter" idx="10"/>
          </p:nvPr>
        </p:nvSpPr>
        <p:spPr/>
        <p:txBody>
          <a:bodyPr/>
          <a:lstStyle/>
          <a:p>
            <a:fld id="{896760E9-34B6-46AA-BFEE-DF619ADA54B7}" type="slidenum">
              <a:rPr lang="en-GB" smtClean="0"/>
              <a:t>17</a:t>
            </a:fld>
            <a:endParaRPr lang="en-GB"/>
          </a:p>
        </p:txBody>
      </p:sp>
    </p:spTree>
    <p:extLst>
      <p:ext uri="{BB962C8B-B14F-4D97-AF65-F5344CB8AC3E}">
        <p14:creationId xmlns:p14="http://schemas.microsoft.com/office/powerpoint/2010/main" val="4108940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we are</a:t>
            </a:r>
          </a:p>
          <a:p>
            <a:r>
              <a:rPr lang="en-US" dirty="0"/>
              <a:t>Introduce the </a:t>
            </a:r>
            <a:r>
              <a:rPr lang="en-US" dirty="0" err="1"/>
              <a:t>organisation</a:t>
            </a:r>
            <a:r>
              <a:rPr lang="en-US" dirty="0"/>
              <a:t> &amp; Self </a:t>
            </a:r>
            <a:endParaRPr lang="en-IE" dirty="0"/>
          </a:p>
        </p:txBody>
      </p:sp>
      <p:sp>
        <p:nvSpPr>
          <p:cNvPr id="4" name="Slide Number Placeholder 3"/>
          <p:cNvSpPr>
            <a:spLocks noGrp="1"/>
          </p:cNvSpPr>
          <p:nvPr>
            <p:ph type="sldNum" sz="quarter" idx="5"/>
          </p:nvPr>
        </p:nvSpPr>
        <p:spPr/>
        <p:txBody>
          <a:bodyPr/>
          <a:lstStyle/>
          <a:p>
            <a:fld id="{896760E9-34B6-46AA-BFEE-DF619ADA54B7}" type="slidenum">
              <a:rPr lang="en-GB" smtClean="0"/>
              <a:t>2</a:t>
            </a:fld>
            <a:endParaRPr lang="en-GB"/>
          </a:p>
        </p:txBody>
      </p:sp>
    </p:spTree>
    <p:extLst>
      <p:ext uri="{BB962C8B-B14F-4D97-AF65-F5344CB8AC3E}">
        <p14:creationId xmlns:p14="http://schemas.microsoft.com/office/powerpoint/2010/main" val="4193128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JL</a:t>
            </a:r>
          </a:p>
        </p:txBody>
      </p:sp>
      <p:sp>
        <p:nvSpPr>
          <p:cNvPr id="4" name="Slide Number Placeholder 3"/>
          <p:cNvSpPr>
            <a:spLocks noGrp="1"/>
          </p:cNvSpPr>
          <p:nvPr>
            <p:ph type="sldNum" sz="quarter" idx="10"/>
          </p:nvPr>
        </p:nvSpPr>
        <p:spPr/>
        <p:txBody>
          <a:bodyPr/>
          <a:lstStyle/>
          <a:p>
            <a:fld id="{896760E9-34B6-46AA-BFEE-DF619ADA54B7}" type="slidenum">
              <a:rPr lang="en-GB" smtClean="0"/>
              <a:t>4</a:t>
            </a:fld>
            <a:endParaRPr lang="en-GB"/>
          </a:p>
        </p:txBody>
      </p:sp>
    </p:spTree>
    <p:extLst>
      <p:ext uri="{BB962C8B-B14F-4D97-AF65-F5344CB8AC3E}">
        <p14:creationId xmlns:p14="http://schemas.microsoft.com/office/powerpoint/2010/main" val="3678650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There’s a video linked in here which may be useful to watch </a:t>
            </a:r>
            <a:r>
              <a:rPr lang="en-US" dirty="0">
                <a:sym typeface="Wingdings" pitchFamily="2" charset="2"/>
                <a:hlinkClick r:id="rId3"/>
              </a:rPr>
              <a:t>https://www.mnsu.edu/comdis/ica1/papers/kissagizlisc.html</a:t>
            </a:r>
            <a:endParaRPr lang="en-US" dirty="0">
              <a:sym typeface="Wingdings" pitchFamily="2" charset="2"/>
            </a:endParaRPr>
          </a:p>
          <a:p>
            <a:endParaRPr lang="en-US" dirty="0"/>
          </a:p>
        </p:txBody>
      </p:sp>
      <p:sp>
        <p:nvSpPr>
          <p:cNvPr id="4" name="Slide Number Placeholder 3"/>
          <p:cNvSpPr>
            <a:spLocks noGrp="1"/>
          </p:cNvSpPr>
          <p:nvPr>
            <p:ph type="sldNum" sz="quarter" idx="5"/>
          </p:nvPr>
        </p:nvSpPr>
        <p:spPr/>
        <p:txBody>
          <a:bodyPr/>
          <a:lstStyle/>
          <a:p>
            <a:fld id="{896760E9-34B6-46AA-BFEE-DF619ADA54B7}" type="slidenum">
              <a:rPr lang="en-GB" smtClean="0"/>
              <a:t>5</a:t>
            </a:fld>
            <a:endParaRPr lang="en-GB"/>
          </a:p>
        </p:txBody>
      </p:sp>
    </p:spTree>
    <p:extLst>
      <p:ext uri="{BB962C8B-B14F-4D97-AF65-F5344CB8AC3E}">
        <p14:creationId xmlns:p14="http://schemas.microsoft.com/office/powerpoint/2010/main" val="3730982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JL</a:t>
            </a:r>
          </a:p>
        </p:txBody>
      </p:sp>
      <p:sp>
        <p:nvSpPr>
          <p:cNvPr id="4" name="Slide Number Placeholder 3"/>
          <p:cNvSpPr>
            <a:spLocks noGrp="1"/>
          </p:cNvSpPr>
          <p:nvPr>
            <p:ph type="sldNum" sz="quarter" idx="10"/>
          </p:nvPr>
        </p:nvSpPr>
        <p:spPr/>
        <p:txBody>
          <a:bodyPr/>
          <a:lstStyle/>
          <a:p>
            <a:fld id="{896760E9-34B6-46AA-BFEE-DF619ADA54B7}" type="slidenum">
              <a:rPr lang="en-GB" smtClean="0"/>
              <a:t>6</a:t>
            </a:fld>
            <a:endParaRPr lang="en-GB"/>
          </a:p>
        </p:txBody>
      </p:sp>
    </p:spTree>
    <p:extLst>
      <p:ext uri="{BB962C8B-B14F-4D97-AF65-F5344CB8AC3E}">
        <p14:creationId xmlns:p14="http://schemas.microsoft.com/office/powerpoint/2010/main" val="3580170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1638EC61-1052-4E4F-975E-D938BE5CF494}"/>
              </a:ext>
            </a:extLst>
          </p:cNvPr>
          <p:cNvSpPr>
            <a:spLocks noGrp="1" noRot="1" noChangeAspect="1" noChangeArrowheads="1" noTextEdit="1"/>
          </p:cNvSpPr>
          <p:nvPr>
            <p:ph type="sldImg"/>
          </p:nvPr>
        </p:nvSpPr>
        <p:spPr>
          <a:ln/>
        </p:spPr>
      </p:sp>
      <p:sp>
        <p:nvSpPr>
          <p:cNvPr id="50178" name="Rectangle 3">
            <a:extLst>
              <a:ext uri="{FF2B5EF4-FFF2-40B4-BE49-F238E27FC236}">
                <a16:creationId xmlns:a16="http://schemas.microsoft.com/office/drawing/2014/main" id="{20115429-36D2-F446-B7E2-E6DAE7811C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Nature of stammering – overt / covert features</a:t>
            </a:r>
          </a:p>
          <a:p>
            <a:endParaRPr lang="en-US" dirty="0"/>
          </a:p>
          <a:p>
            <a:r>
              <a:rPr lang="en-US" dirty="0"/>
              <a:t>Impact of stammering and linking in to iceberg idea</a:t>
            </a:r>
          </a:p>
          <a:p>
            <a:r>
              <a:rPr lang="en-US" dirty="0"/>
              <a:t>Continuum of </a:t>
            </a:r>
            <a:r>
              <a:rPr lang="en-US" dirty="0" err="1"/>
              <a:t>botheredness</a:t>
            </a:r>
            <a:endParaRPr lang="en-US" dirty="0"/>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598281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8076550D-0C81-B44E-9417-F76480579BBF}"/>
              </a:ext>
            </a:extLst>
          </p:cNvPr>
          <p:cNvSpPr>
            <a:spLocks noGrp="1" noRot="1" noChangeAspect="1" noChangeArrowheads="1" noTextEdit="1"/>
          </p:cNvSpPr>
          <p:nvPr>
            <p:ph type="sldImg"/>
          </p:nvPr>
        </p:nvSpPr>
        <p:spPr>
          <a:ln/>
        </p:spPr>
      </p:sp>
      <p:sp>
        <p:nvSpPr>
          <p:cNvPr id="52226" name="Rectangle 3">
            <a:extLst>
              <a:ext uri="{FF2B5EF4-FFF2-40B4-BE49-F238E27FC236}">
                <a16:creationId xmlns:a16="http://schemas.microsoft.com/office/drawing/2014/main" id="{6387B7CB-F2E4-D647-8763-911819CFFD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850024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FC6B8CCE-7649-D142-A164-4F122BE21F21}"/>
              </a:ext>
            </a:extLst>
          </p:cNvPr>
          <p:cNvSpPr>
            <a:spLocks noGrp="1" noRot="1" noChangeAspect="1" noChangeArrowheads="1" noTextEdit="1"/>
          </p:cNvSpPr>
          <p:nvPr>
            <p:ph type="sldImg"/>
          </p:nvPr>
        </p:nvSpPr>
        <p:spPr>
          <a:ln/>
        </p:spPr>
      </p:sp>
      <p:sp>
        <p:nvSpPr>
          <p:cNvPr id="24578" name="Rectangle 3">
            <a:extLst>
              <a:ext uri="{FF2B5EF4-FFF2-40B4-BE49-F238E27FC236}">
                <a16:creationId xmlns:a16="http://schemas.microsoft.com/office/drawing/2014/main" id="{D567A86C-E77D-7340-913F-B907106988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JL</a:t>
            </a:r>
          </a:p>
        </p:txBody>
      </p:sp>
    </p:spTree>
    <p:extLst>
      <p:ext uri="{BB962C8B-B14F-4D97-AF65-F5344CB8AC3E}">
        <p14:creationId xmlns:p14="http://schemas.microsoft.com/office/powerpoint/2010/main" val="566898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JL</a:t>
            </a:r>
          </a:p>
        </p:txBody>
      </p:sp>
      <p:sp>
        <p:nvSpPr>
          <p:cNvPr id="4" name="Slide Number Placeholder 3"/>
          <p:cNvSpPr>
            <a:spLocks noGrp="1"/>
          </p:cNvSpPr>
          <p:nvPr>
            <p:ph type="sldNum" sz="quarter" idx="10"/>
          </p:nvPr>
        </p:nvSpPr>
        <p:spPr/>
        <p:txBody>
          <a:bodyPr/>
          <a:lstStyle/>
          <a:p>
            <a:fld id="{896760E9-34B6-46AA-BFEE-DF619ADA54B7}" type="slidenum">
              <a:rPr lang="en-GB" smtClean="0"/>
              <a:t>10</a:t>
            </a:fld>
            <a:endParaRPr lang="en-GB"/>
          </a:p>
        </p:txBody>
      </p:sp>
    </p:spTree>
    <p:extLst>
      <p:ext uri="{BB962C8B-B14F-4D97-AF65-F5344CB8AC3E}">
        <p14:creationId xmlns:p14="http://schemas.microsoft.com/office/powerpoint/2010/main" val="2118171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rgbClr val="3F4CE8"/>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CE85C5-AD99-D643-A6A8-CC51458DB7A3}"/>
              </a:ext>
            </a:extLst>
          </p:cNvPr>
          <p:cNvPicPr>
            <a:picLocks noChangeAspect="1"/>
          </p:cNvPicPr>
          <p:nvPr userDrawn="1"/>
        </p:nvPicPr>
        <p:blipFill>
          <a:blip r:embed="rId2"/>
          <a:stretch>
            <a:fillRect/>
          </a:stretch>
        </p:blipFill>
        <p:spPr>
          <a:xfrm>
            <a:off x="10253786" y="5870055"/>
            <a:ext cx="1123790" cy="449015"/>
          </a:xfrm>
          <a:prstGeom prst="rect">
            <a:avLst/>
          </a:prstGeom>
        </p:spPr>
      </p:pic>
      <p:pic>
        <p:nvPicPr>
          <p:cNvPr id="13" name="Picture 12">
            <a:extLst>
              <a:ext uri="{FF2B5EF4-FFF2-40B4-BE49-F238E27FC236}">
                <a16:creationId xmlns:a16="http://schemas.microsoft.com/office/drawing/2014/main" id="{CDDD635F-C965-3944-94AE-E2EE57AF5CC1}"/>
              </a:ext>
            </a:extLst>
          </p:cNvPr>
          <p:cNvPicPr>
            <a:picLocks noChangeAspect="1"/>
          </p:cNvPicPr>
          <p:nvPr userDrawn="1"/>
        </p:nvPicPr>
        <p:blipFill>
          <a:blip r:embed="rId3"/>
          <a:stretch>
            <a:fillRect/>
          </a:stretch>
        </p:blipFill>
        <p:spPr>
          <a:xfrm>
            <a:off x="7831260" y="5712490"/>
            <a:ext cx="1981200" cy="794152"/>
          </a:xfrm>
          <a:prstGeom prst="rect">
            <a:avLst/>
          </a:prstGeom>
        </p:spPr>
      </p:pic>
      <p:pic>
        <p:nvPicPr>
          <p:cNvPr id="15" name="Picture 14">
            <a:extLst>
              <a:ext uri="{FF2B5EF4-FFF2-40B4-BE49-F238E27FC236}">
                <a16:creationId xmlns:a16="http://schemas.microsoft.com/office/drawing/2014/main" id="{7672943A-BFE0-2C43-A650-E5BFE4225007}"/>
              </a:ext>
            </a:extLst>
          </p:cNvPr>
          <p:cNvPicPr>
            <a:picLocks noChangeAspect="1"/>
          </p:cNvPicPr>
          <p:nvPr userDrawn="1"/>
        </p:nvPicPr>
        <p:blipFill>
          <a:blip r:embed="rId4"/>
          <a:stretch>
            <a:fillRect/>
          </a:stretch>
        </p:blipFill>
        <p:spPr>
          <a:xfrm>
            <a:off x="406399" y="5416061"/>
            <a:ext cx="3708201" cy="1025288"/>
          </a:xfrm>
          <a:prstGeom prst="rect">
            <a:avLst/>
          </a:prstGeom>
        </p:spPr>
      </p:pic>
      <p:sp>
        <p:nvSpPr>
          <p:cNvPr id="17" name="Text Placeholder 16">
            <a:extLst>
              <a:ext uri="{FF2B5EF4-FFF2-40B4-BE49-F238E27FC236}">
                <a16:creationId xmlns:a16="http://schemas.microsoft.com/office/drawing/2014/main" id="{E5BC65FA-EA3D-5646-BD07-69793BA499A0}"/>
              </a:ext>
            </a:extLst>
          </p:cNvPr>
          <p:cNvSpPr>
            <a:spLocks noGrp="1"/>
          </p:cNvSpPr>
          <p:nvPr>
            <p:ph type="body" sz="quarter" idx="10" hasCustomPrompt="1"/>
          </p:nvPr>
        </p:nvSpPr>
        <p:spPr>
          <a:xfrm>
            <a:off x="406400" y="527050"/>
            <a:ext cx="7483475" cy="3611563"/>
          </a:xfrm>
        </p:spPr>
        <p:txBody>
          <a:bodyPr>
            <a:normAutofit/>
          </a:bodyPr>
          <a:lstStyle>
            <a:lvl1pPr marL="0" indent="0">
              <a:buNone/>
              <a:defRPr sz="7500" b="1" i="0">
                <a:solidFill>
                  <a:schemeClr val="bg1"/>
                </a:solidFill>
                <a:latin typeface="Nunito Sans" pitchFamily="2" charset="77"/>
              </a:defRPr>
            </a:lvl1pPr>
          </a:lstStyle>
          <a:p>
            <a:pPr lvl="0"/>
            <a:r>
              <a:rPr lang="en-US" dirty="0"/>
              <a:t>Click to edit </a:t>
            </a:r>
            <a:br>
              <a:rPr lang="en-US" dirty="0"/>
            </a:br>
            <a:r>
              <a:rPr lang="en-US" dirty="0"/>
              <a:t>the title of this presentation…</a:t>
            </a:r>
          </a:p>
        </p:txBody>
      </p:sp>
    </p:spTree>
    <p:extLst>
      <p:ext uri="{BB962C8B-B14F-4D97-AF65-F5344CB8AC3E}">
        <p14:creationId xmlns:p14="http://schemas.microsoft.com/office/powerpoint/2010/main" val="21811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C722C-7E4D-EE4B-84C7-36ABA2A30C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ECED1A-0DE2-974F-9BCB-0F8B26FD00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019A5D-3E6F-C14C-8F7D-1540BB7DD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CBA465-D1E0-D74D-BF2D-6AD97F44820B}"/>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6" name="Footer Placeholder 5">
            <a:extLst>
              <a:ext uri="{FF2B5EF4-FFF2-40B4-BE49-F238E27FC236}">
                <a16:creationId xmlns:a16="http://schemas.microsoft.com/office/drawing/2014/main" id="{8CDA4207-5A8D-B94B-9331-C0B7C385D0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2D49BA-0293-4740-AB44-45B75DB9B188}"/>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2507500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576F9-85A6-154D-A3A0-2539C6104A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B5B507C-EB2E-7846-920B-14C006FC84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699D5D-1B2D-2B4B-93F1-37B1A8D9A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1FAA53-A1C0-A64E-9877-A124C214FA9F}"/>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6" name="Footer Placeholder 5">
            <a:extLst>
              <a:ext uri="{FF2B5EF4-FFF2-40B4-BE49-F238E27FC236}">
                <a16:creationId xmlns:a16="http://schemas.microsoft.com/office/drawing/2014/main" id="{28942921-6F22-254E-8725-482755109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307AA7-7B3E-EF43-AB41-6AC8DDC6C165}"/>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3292488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DB22B-6EB0-E041-8435-9339623E7E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00A9D0-1102-3544-9B66-CDDF11EB7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D18E0-0142-6B45-ADF2-A25F7EEF9C75}"/>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CA51E9F4-938F-6844-9E7D-6C161403C8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93D14A-2126-CF40-87DE-788EB098771F}"/>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454183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D41043-4A06-8248-B668-435DC2CD41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DBF83A-A6CB-7749-A066-DCF4C07A2E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028416-83D4-D744-BF49-10A4CBCBA8FA}"/>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9B35D844-F1D6-E847-8C8C-7FB7BAD53B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20DE8-F714-6B49-9EF4-0DDA2502F198}"/>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3481510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564217" y="457200"/>
            <a:ext cx="10363200" cy="1143000"/>
          </a:xfrm>
        </p:spPr>
        <p:txBody>
          <a:bodyPr/>
          <a:lstStyle/>
          <a:p>
            <a:r>
              <a:rPr lang="ga-IE"/>
              <a:t>Click to edit Master title style</a:t>
            </a:r>
            <a:endParaRPr lang="en-US"/>
          </a:p>
        </p:txBody>
      </p:sp>
      <p:sp>
        <p:nvSpPr>
          <p:cNvPr id="3" name="Text Placeholder 2"/>
          <p:cNvSpPr>
            <a:spLocks noGrp="1"/>
          </p:cNvSpPr>
          <p:nvPr>
            <p:ph type="body" sz="half" idx="1"/>
          </p:nvPr>
        </p:nvSpPr>
        <p:spPr>
          <a:xfrm>
            <a:off x="1564217" y="1981200"/>
            <a:ext cx="5080000" cy="4114800"/>
          </a:xfrm>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lipArt Placeholder 3"/>
          <p:cNvSpPr>
            <a:spLocks noGrp="1"/>
          </p:cNvSpPr>
          <p:nvPr>
            <p:ph type="clipArt" sz="half" idx="2"/>
          </p:nvPr>
        </p:nvSpPr>
        <p:spPr>
          <a:xfrm>
            <a:off x="6847417" y="1981200"/>
            <a:ext cx="5080000" cy="4114800"/>
          </a:xfrm>
        </p:spPr>
        <p:txBody>
          <a:bodyPr/>
          <a:lstStyle/>
          <a:p>
            <a:pPr lvl="0"/>
            <a:endParaRPr lang="en-US" noProof="0"/>
          </a:p>
        </p:txBody>
      </p:sp>
      <p:sp>
        <p:nvSpPr>
          <p:cNvPr id="5" name="Rectangle 27">
            <a:extLst>
              <a:ext uri="{FF2B5EF4-FFF2-40B4-BE49-F238E27FC236}">
                <a16:creationId xmlns:a16="http://schemas.microsoft.com/office/drawing/2014/main" id="{57CBF031-031D-A042-9094-9FF880653AA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28">
            <a:extLst>
              <a:ext uri="{FF2B5EF4-FFF2-40B4-BE49-F238E27FC236}">
                <a16:creationId xmlns:a16="http://schemas.microsoft.com/office/drawing/2014/main" id="{61ED3211-E9B1-804C-9E70-B58960C2A028}"/>
              </a:ext>
            </a:extLst>
          </p:cNvPr>
          <p:cNvSpPr>
            <a:spLocks noGrp="1" noChangeArrowheads="1"/>
          </p:cNvSpPr>
          <p:nvPr>
            <p:ph type="ftr" sz="quarter" idx="11"/>
          </p:nvPr>
        </p:nvSpPr>
        <p:spPr>
          <a:ln/>
        </p:spPr>
        <p:txBody>
          <a:bodyPr/>
          <a:lstStyle>
            <a:lvl1pPr>
              <a:defRPr/>
            </a:lvl1pPr>
          </a:lstStyle>
          <a:p>
            <a:pPr>
              <a:defRPr/>
            </a:pPr>
            <a:r>
              <a:rPr lang="en-GB"/>
              <a:t>Dublin Adult Stuttering</a:t>
            </a:r>
          </a:p>
        </p:txBody>
      </p:sp>
      <p:sp>
        <p:nvSpPr>
          <p:cNvPr id="7" name="Rectangle 29">
            <a:extLst>
              <a:ext uri="{FF2B5EF4-FFF2-40B4-BE49-F238E27FC236}">
                <a16:creationId xmlns:a16="http://schemas.microsoft.com/office/drawing/2014/main" id="{892B4A57-A7BE-2A46-9F28-56497EF42947}"/>
              </a:ext>
            </a:extLst>
          </p:cNvPr>
          <p:cNvSpPr>
            <a:spLocks noGrp="1" noChangeArrowheads="1"/>
          </p:cNvSpPr>
          <p:nvPr>
            <p:ph type="sldNum" sz="quarter" idx="12"/>
          </p:nvPr>
        </p:nvSpPr>
        <p:spPr>
          <a:ln/>
        </p:spPr>
        <p:txBody>
          <a:bodyPr/>
          <a:lstStyle>
            <a:lvl1pPr>
              <a:defRPr/>
            </a:lvl1pPr>
          </a:lstStyle>
          <a:p>
            <a:pPr>
              <a:defRPr/>
            </a:pPr>
            <a:fld id="{409E31C8-5112-DD46-83FD-9FEB250A13B0}" type="slidenum">
              <a:rPr lang="en-GB" altLang="en-US"/>
              <a:pPr>
                <a:defRPr/>
              </a:pPr>
              <a:t>‹#›</a:t>
            </a:fld>
            <a:endParaRPr lang="en-GB" altLang="en-US"/>
          </a:p>
        </p:txBody>
      </p:sp>
    </p:spTree>
    <p:extLst>
      <p:ext uri="{BB962C8B-B14F-4D97-AF65-F5344CB8AC3E}">
        <p14:creationId xmlns:p14="http://schemas.microsoft.com/office/powerpoint/2010/main" val="1461929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3F4CE8"/>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CE85C5-AD99-D643-A6A8-CC51458DB7A3}"/>
              </a:ext>
            </a:extLst>
          </p:cNvPr>
          <p:cNvPicPr>
            <a:picLocks noChangeAspect="1"/>
          </p:cNvPicPr>
          <p:nvPr userDrawn="1"/>
        </p:nvPicPr>
        <p:blipFill>
          <a:blip r:embed="rId2"/>
          <a:stretch>
            <a:fillRect/>
          </a:stretch>
        </p:blipFill>
        <p:spPr>
          <a:xfrm>
            <a:off x="10253786" y="5870055"/>
            <a:ext cx="1123790" cy="449015"/>
          </a:xfrm>
          <a:prstGeom prst="rect">
            <a:avLst/>
          </a:prstGeom>
        </p:spPr>
      </p:pic>
      <p:pic>
        <p:nvPicPr>
          <p:cNvPr id="13" name="Picture 12">
            <a:extLst>
              <a:ext uri="{FF2B5EF4-FFF2-40B4-BE49-F238E27FC236}">
                <a16:creationId xmlns:a16="http://schemas.microsoft.com/office/drawing/2014/main" id="{CDDD635F-C965-3944-94AE-E2EE57AF5CC1}"/>
              </a:ext>
            </a:extLst>
          </p:cNvPr>
          <p:cNvPicPr>
            <a:picLocks noChangeAspect="1"/>
          </p:cNvPicPr>
          <p:nvPr userDrawn="1"/>
        </p:nvPicPr>
        <p:blipFill>
          <a:blip r:embed="rId3"/>
          <a:stretch>
            <a:fillRect/>
          </a:stretch>
        </p:blipFill>
        <p:spPr>
          <a:xfrm>
            <a:off x="7831260" y="5712490"/>
            <a:ext cx="1981200" cy="794152"/>
          </a:xfrm>
          <a:prstGeom prst="rect">
            <a:avLst/>
          </a:prstGeom>
        </p:spPr>
      </p:pic>
      <p:pic>
        <p:nvPicPr>
          <p:cNvPr id="15" name="Picture 14">
            <a:extLst>
              <a:ext uri="{FF2B5EF4-FFF2-40B4-BE49-F238E27FC236}">
                <a16:creationId xmlns:a16="http://schemas.microsoft.com/office/drawing/2014/main" id="{7672943A-BFE0-2C43-A650-E5BFE4225007}"/>
              </a:ext>
            </a:extLst>
          </p:cNvPr>
          <p:cNvPicPr>
            <a:picLocks noChangeAspect="1"/>
          </p:cNvPicPr>
          <p:nvPr userDrawn="1"/>
        </p:nvPicPr>
        <p:blipFill>
          <a:blip r:embed="rId4"/>
          <a:stretch>
            <a:fillRect/>
          </a:stretch>
        </p:blipFill>
        <p:spPr>
          <a:xfrm>
            <a:off x="406399" y="5416061"/>
            <a:ext cx="3708201" cy="1025288"/>
          </a:xfrm>
          <a:prstGeom prst="rect">
            <a:avLst/>
          </a:prstGeom>
        </p:spPr>
      </p:pic>
      <p:sp>
        <p:nvSpPr>
          <p:cNvPr id="2" name="TextBox 1">
            <a:extLst>
              <a:ext uri="{FF2B5EF4-FFF2-40B4-BE49-F238E27FC236}">
                <a16:creationId xmlns:a16="http://schemas.microsoft.com/office/drawing/2014/main" id="{4C39F657-8316-F94F-AC17-735408AFA469}"/>
              </a:ext>
            </a:extLst>
          </p:cNvPr>
          <p:cNvSpPr txBox="1"/>
          <p:nvPr userDrawn="1"/>
        </p:nvSpPr>
        <p:spPr>
          <a:xfrm>
            <a:off x="419746" y="527050"/>
            <a:ext cx="6789945" cy="15234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500" b="1" i="0" kern="1200" dirty="0">
                <a:solidFill>
                  <a:schemeClr val="bg1"/>
                </a:solidFill>
                <a:latin typeface="Nunito Sans" pitchFamily="2" charset="77"/>
                <a:ea typeface="+mn-ea"/>
                <a:cs typeface="+mn-cs"/>
              </a:rPr>
              <a:t>Thank you!</a:t>
            </a:r>
          </a:p>
          <a:p>
            <a:endParaRPr lang="en-US" dirty="0"/>
          </a:p>
        </p:txBody>
      </p:sp>
      <p:sp>
        <p:nvSpPr>
          <p:cNvPr id="7" name="TextBox 6">
            <a:extLst>
              <a:ext uri="{FF2B5EF4-FFF2-40B4-BE49-F238E27FC236}">
                <a16:creationId xmlns:a16="http://schemas.microsoft.com/office/drawing/2014/main" id="{A22658ED-9D56-F740-9A27-58EAF1A16B12}"/>
              </a:ext>
            </a:extLst>
          </p:cNvPr>
          <p:cNvSpPr txBox="1"/>
          <p:nvPr userDrawn="1"/>
        </p:nvSpPr>
        <p:spPr>
          <a:xfrm>
            <a:off x="7912265" y="553733"/>
            <a:ext cx="6789945" cy="97719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000" b="1" i="0" kern="1200" dirty="0" err="1">
                <a:solidFill>
                  <a:schemeClr val="bg1"/>
                </a:solidFill>
                <a:latin typeface="Nunito Sans SemiBold" pitchFamily="2" charset="77"/>
                <a:ea typeface="+mn-ea"/>
                <a:cs typeface="+mn-cs"/>
              </a:rPr>
              <a:t>www.stammeringireland.ie</a:t>
            </a:r>
            <a:endParaRPr lang="en-US" sz="2000" b="1" i="0" kern="1200" dirty="0">
              <a:solidFill>
                <a:schemeClr val="bg1"/>
              </a:solidFill>
              <a:latin typeface="Nunito Sans SemiBold" pitchFamily="2" charset="77"/>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2000" b="1" i="0" kern="1200" dirty="0" err="1">
                <a:solidFill>
                  <a:schemeClr val="bg1"/>
                </a:solidFill>
                <a:latin typeface="Nunito Sans SemiBold" pitchFamily="2" charset="77"/>
                <a:ea typeface="+mn-ea"/>
                <a:cs typeface="+mn-cs"/>
              </a:rPr>
              <a:t>info@stammeringireland.ie</a:t>
            </a:r>
            <a:endParaRPr lang="en-US" sz="2000" b="1" i="0" kern="1200" dirty="0">
              <a:solidFill>
                <a:schemeClr val="bg1"/>
              </a:solidFill>
              <a:latin typeface="Nunito Sans SemiBold" pitchFamily="2" charset="77"/>
              <a:ea typeface="+mn-ea"/>
              <a:cs typeface="+mn-cs"/>
            </a:endParaRPr>
          </a:p>
        </p:txBody>
      </p:sp>
    </p:spTree>
    <p:extLst>
      <p:ext uri="{BB962C8B-B14F-4D97-AF65-F5344CB8AC3E}">
        <p14:creationId xmlns:p14="http://schemas.microsoft.com/office/powerpoint/2010/main" val="320036104"/>
      </p:ext>
    </p:extLst>
  </p:cSld>
  <p:clrMapOvr>
    <a:masterClrMapping/>
  </p:clrMapOvr>
  <p:extLst>
    <p:ext uri="{DCECCB84-F9BA-43D5-87BE-67443E8EF086}">
      <p15:sldGuideLst xmlns:p15="http://schemas.microsoft.com/office/powerpoint/2012/main">
        <p15:guide id="1" pos="5042" userDrawn="1">
          <p15:clr>
            <a:srgbClr val="FBAE40"/>
          </p15:clr>
        </p15:guide>
        <p15:guide id="2" orient="horz" pos="8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063A4-3A5E-A04C-B9B5-602B6563C1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DDF83E2-8C7C-4A4B-A925-65D7F16927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6B3C1D-7B1E-764E-9B52-5E3E5625D282}"/>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667A9F50-FF16-4941-8C8B-9CFEB3B152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723548-45D4-2546-A251-D43D39CF7F73}"/>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219274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B1345-1572-9147-B622-804212113F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5069F0-18C1-834F-B76D-2E3CA19E87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3ABE31-5A32-1542-AEA3-49DB0F9814F1}"/>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6AAEB7A7-CD14-BA4F-81AD-70144056D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BBF51-BEB9-4E4E-9D34-338876736683}"/>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302203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6BB09-4671-6449-94D6-9C1E57083A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ED4302-CC2C-5B48-ADD0-FE13B1841E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A9E45A-9542-244A-99D0-2B08A426022F}"/>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B62B0CDD-1461-0240-8234-E67AB36580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BA9014-B511-5846-9905-FE86C49AF6F1}"/>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801648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70617-8789-8847-8B36-7653AFB16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687B31-2EB7-1548-A36E-026DF57D48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374E2D-CD3A-C740-8E9C-4ADB225828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FC3A87-03C9-E44F-8BD2-5D9652848592}"/>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6" name="Footer Placeholder 5">
            <a:extLst>
              <a:ext uri="{FF2B5EF4-FFF2-40B4-BE49-F238E27FC236}">
                <a16:creationId xmlns:a16="http://schemas.microsoft.com/office/drawing/2014/main" id="{A21EC341-BFD9-5B49-B5BE-B32BDEB310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5D157-9D42-094B-A51E-1ABE5586F9B7}"/>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164585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9613F-F0BC-6346-919C-4365253A64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451E6A-4AD8-FC41-9176-783204D002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CE8849-7C96-294E-B362-31322C0540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BEE3F2-3D16-1C4E-9FCA-4CB0676858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DB5DB7-1CD3-FF47-AE0E-C0886D9F3C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4F39DE-2B9E-A242-90AE-29D26ED5B342}"/>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8" name="Footer Placeholder 7">
            <a:extLst>
              <a:ext uri="{FF2B5EF4-FFF2-40B4-BE49-F238E27FC236}">
                <a16:creationId xmlns:a16="http://schemas.microsoft.com/office/drawing/2014/main" id="{C6B26260-606B-A047-973D-AC53495A98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E85E70-1872-B04C-AB2D-D8EF3675F462}"/>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838330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8C63B-9B7E-A646-A259-EA219E8252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9D2BBC9-76B2-F74B-8EDF-773CA695E701}"/>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4" name="Footer Placeholder 3">
            <a:extLst>
              <a:ext uri="{FF2B5EF4-FFF2-40B4-BE49-F238E27FC236}">
                <a16:creationId xmlns:a16="http://schemas.microsoft.com/office/drawing/2014/main" id="{3E199E49-3743-C54E-A8D3-E3B24B8FC3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BC7913-1FB7-1544-B431-E8FD2ED23AF5}"/>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1323168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89B73-59EE-8340-B67F-8B34203612A0}"/>
              </a:ext>
            </a:extLst>
          </p:cNvPr>
          <p:cNvSpPr>
            <a:spLocks noGrp="1"/>
          </p:cNvSpPr>
          <p:nvPr>
            <p:ph type="dt" sz="half" idx="10"/>
          </p:nvPr>
        </p:nvSpPr>
        <p:spPr/>
        <p:txBody>
          <a:bodyPr/>
          <a:lstStyle/>
          <a:p>
            <a:fld id="{91E0E561-79D1-F241-B786-9D73D811F14D}" type="datetimeFigureOut">
              <a:rPr lang="en-US" smtClean="0"/>
              <a:t>2/14/2023</a:t>
            </a:fld>
            <a:endParaRPr lang="en-US"/>
          </a:p>
        </p:txBody>
      </p:sp>
      <p:sp>
        <p:nvSpPr>
          <p:cNvPr id="3" name="Footer Placeholder 2">
            <a:extLst>
              <a:ext uri="{FF2B5EF4-FFF2-40B4-BE49-F238E27FC236}">
                <a16:creationId xmlns:a16="http://schemas.microsoft.com/office/drawing/2014/main" id="{53B5D0BB-36BD-CD48-8D80-5EF0BA98E8C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36C1ED-D39B-904C-88F3-1C869CBA01C1}"/>
              </a:ext>
            </a:extLst>
          </p:cNvPr>
          <p:cNvSpPr>
            <a:spLocks noGrp="1"/>
          </p:cNvSpPr>
          <p:nvPr>
            <p:ph type="sldNum" sz="quarter" idx="12"/>
          </p:nvPr>
        </p:nvSpPr>
        <p:spPr/>
        <p:txBody>
          <a:bodyPr/>
          <a:lstStyle/>
          <a:p>
            <a:fld id="{90F6BEEA-26F7-5340-93E4-F7253C54B127}" type="slidenum">
              <a:rPr lang="en-US" smtClean="0"/>
              <a:t>‹#›</a:t>
            </a:fld>
            <a:endParaRPr lang="en-US"/>
          </a:p>
        </p:txBody>
      </p:sp>
    </p:spTree>
    <p:extLst>
      <p:ext uri="{BB962C8B-B14F-4D97-AF65-F5344CB8AC3E}">
        <p14:creationId xmlns:p14="http://schemas.microsoft.com/office/powerpoint/2010/main" val="7962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04BAC8-3D05-0247-941E-2D89041FFE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74587B-5C9C-B84F-9CE6-5CEEF047EA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0B9004-4B19-A34C-B945-B580062D23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E0E561-79D1-F241-B786-9D73D811F14D}" type="datetimeFigureOut">
              <a:rPr lang="en-US" smtClean="0"/>
              <a:t>2/14/2023</a:t>
            </a:fld>
            <a:endParaRPr lang="en-US"/>
          </a:p>
        </p:txBody>
      </p:sp>
      <p:sp>
        <p:nvSpPr>
          <p:cNvPr id="5" name="Footer Placeholder 4">
            <a:extLst>
              <a:ext uri="{FF2B5EF4-FFF2-40B4-BE49-F238E27FC236}">
                <a16:creationId xmlns:a16="http://schemas.microsoft.com/office/drawing/2014/main" id="{8EDFBEE8-66EE-7E40-A96E-F2361C5C6A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D3289B-B092-2C4B-AC04-E334FB4B0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F6BEEA-26F7-5340-93E4-F7253C54B127}" type="slidenum">
              <a:rPr lang="en-US" smtClean="0"/>
              <a:t>‹#›</a:t>
            </a:fld>
            <a:endParaRPr lang="en-US"/>
          </a:p>
        </p:txBody>
      </p:sp>
    </p:spTree>
    <p:extLst>
      <p:ext uri="{BB962C8B-B14F-4D97-AF65-F5344CB8AC3E}">
        <p14:creationId xmlns:p14="http://schemas.microsoft.com/office/powerpoint/2010/main" val="373679994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47519AF-A178-60CD-4800-FBF0FA1850B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Stammering Awareness Training Session </a:t>
            </a:r>
          </a:p>
        </p:txBody>
      </p:sp>
      <p:pic>
        <p:nvPicPr>
          <p:cNvPr id="3" name="Picture 2" descr="Blue and purple gradient slide with text reading Stammering Awareness Training Session on Thursday 19th January 2023. Irish Stammering Association supported by Government of ireland and Pobal. Employers for Change an employer disability information service supported by Department of Children, Equality, Disability, Integration and Youth and Open Doors Initiative. ">
            <a:extLst>
              <a:ext uri="{FF2B5EF4-FFF2-40B4-BE49-F238E27FC236}">
                <a16:creationId xmlns:a16="http://schemas.microsoft.com/office/drawing/2014/main" id="{D478BA1E-FB75-EBB1-DBAE-46B3D90D4F8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874480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Content Placeholder 4" descr="Full pint ">
            <a:extLst>
              <a:ext uri="{FF2B5EF4-FFF2-40B4-BE49-F238E27FC236}">
                <a16:creationId xmlns:a16="http://schemas.microsoft.com/office/drawing/2014/main" id="{15AA21D9-CE88-DE4B-90B1-9CF9B2D0C982}"/>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l="13606" r="13606"/>
          <a:stretch>
            <a:fillRect/>
          </a:stretch>
        </p:blipFill>
        <p:spPr>
          <a:xfrm>
            <a:off x="1564217" y="672353"/>
            <a:ext cx="2995083" cy="5423647"/>
          </a:xfrm>
        </p:spPr>
      </p:pic>
      <p:pic>
        <p:nvPicPr>
          <p:cNvPr id="9" name="Picture 4" descr="Pint with a quarter left ">
            <a:extLst>
              <a:ext uri="{FF2B5EF4-FFF2-40B4-BE49-F238E27FC236}">
                <a16:creationId xmlns:a16="http://schemas.microsoft.com/office/drawing/2014/main" id="{7C3883C9-3C28-FD4B-ACB6-8309006651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520"/>
          <a:stretch>
            <a:fillRect/>
          </a:stretch>
        </p:blipFill>
        <p:spPr bwMode="auto">
          <a:xfrm>
            <a:off x="4950884" y="672353"/>
            <a:ext cx="3640667" cy="542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Empty pint glass ">
            <a:extLst>
              <a:ext uri="{FF2B5EF4-FFF2-40B4-BE49-F238E27FC236}">
                <a16:creationId xmlns:a16="http://schemas.microsoft.com/office/drawing/2014/main" id="{9670734F-839B-2F44-95C3-6FA8F86462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420" r="10330"/>
          <a:stretch>
            <a:fillRect/>
          </a:stretch>
        </p:blipFill>
        <p:spPr bwMode="auto">
          <a:xfrm>
            <a:off x="8879417" y="672353"/>
            <a:ext cx="3096683" cy="542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BA307BFB-6837-4FD0-7CD6-625144DAAF0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Images of Glasses </a:t>
            </a:r>
          </a:p>
        </p:txBody>
      </p:sp>
    </p:spTree>
    <p:extLst>
      <p:ext uri="{BB962C8B-B14F-4D97-AF65-F5344CB8AC3E}">
        <p14:creationId xmlns:p14="http://schemas.microsoft.com/office/powerpoint/2010/main" val="88306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Stammering and Avoidance</a:t>
            </a:r>
          </a:p>
        </p:txBody>
      </p:sp>
      <p:sp>
        <p:nvSpPr>
          <p:cNvPr id="3" name="Content Placeholder 2"/>
          <p:cNvSpPr>
            <a:spLocks noGrp="1"/>
          </p:cNvSpPr>
          <p:nvPr>
            <p:ph idx="1"/>
          </p:nvPr>
        </p:nvSpPr>
        <p:spPr>
          <a:xfrm>
            <a:off x="838200" y="1771836"/>
            <a:ext cx="10515600" cy="4575175"/>
          </a:xfrm>
        </p:spPr>
        <p:txBody>
          <a:bodyPr>
            <a:normAutofit fontScale="85000" lnSpcReduction="20000"/>
          </a:bodyPr>
          <a:lstStyle/>
          <a:p>
            <a:r>
              <a:rPr lang="en-GB" b="1" dirty="0">
                <a:latin typeface="Nunito Sans"/>
              </a:rPr>
              <a:t>Avoidance</a:t>
            </a:r>
          </a:p>
          <a:p>
            <a:r>
              <a:rPr lang="en-GB" dirty="0">
                <a:latin typeface="Arial" panose="020B0604020202020204" pitchFamily="34" charset="0"/>
                <a:cs typeface="Arial" panose="020B0604020202020204" pitchFamily="34" charset="0"/>
              </a:rPr>
              <a:t>Theory of avoidance – how we see / don’t see avoidance e.g. </a:t>
            </a:r>
            <a:r>
              <a:rPr lang="en-GB" i="1" dirty="0">
                <a:latin typeface="Arial" panose="020B0604020202020204" pitchFamily="34" charset="0"/>
                <a:cs typeface="Arial" panose="020B0604020202020204" pitchFamily="34" charset="0"/>
              </a:rPr>
              <a:t>Cup of tea vs coffee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Levels of avoidance; </a:t>
            </a:r>
          </a:p>
          <a:p>
            <a:pPr lvl="1"/>
            <a:r>
              <a:rPr lang="en-GB" dirty="0">
                <a:latin typeface="Arial" panose="020B0604020202020204" pitchFamily="34" charset="0"/>
                <a:cs typeface="Arial" panose="020B0604020202020204" pitchFamily="34" charset="0"/>
              </a:rPr>
              <a:t>sounds, words, situations, feelings, relationships, self-role: ego-protective</a:t>
            </a:r>
          </a:p>
          <a:p>
            <a:r>
              <a:rPr lang="en-GB" dirty="0">
                <a:latin typeface="Arial" panose="020B0604020202020204" pitchFamily="34" charset="0"/>
                <a:cs typeface="Arial" panose="020B0604020202020204" pitchFamily="34" charset="0"/>
              </a:rPr>
              <a:t>Avoidance of going for jobs / interviews / opportunities – life</a:t>
            </a:r>
          </a:p>
          <a:p>
            <a:r>
              <a:rPr lang="en-GB" dirty="0">
                <a:latin typeface="Arial" panose="020B0604020202020204" pitchFamily="34" charset="0"/>
                <a:cs typeface="Arial" panose="020B0604020202020204" pitchFamily="34" charset="0"/>
              </a:rPr>
              <a:t>Levels are intertwined and not necessarily sequential</a:t>
            </a:r>
          </a:p>
          <a:p>
            <a:endParaRPr lang="en-GB" dirty="0"/>
          </a:p>
        </p:txBody>
      </p:sp>
      <p:pic>
        <p:nvPicPr>
          <p:cNvPr id="1026" name="Picture 2" descr="Image of a cup of tea with biscuit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7520" y="2660205"/>
            <a:ext cx="2860993" cy="1602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404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Challenges for someone who stammers</a:t>
            </a:r>
          </a:p>
        </p:txBody>
      </p:sp>
      <p:sp>
        <p:nvSpPr>
          <p:cNvPr id="3" name="Content Placeholder 2"/>
          <p:cNvSpPr>
            <a:spLocks noGrp="1"/>
          </p:cNvSpPr>
          <p:nvPr>
            <p:ph idx="1"/>
          </p:nvPr>
        </p:nvSpPr>
        <p:spPr/>
        <p:txBody>
          <a:bodyPr>
            <a:normAutofit fontScale="70000" lnSpcReduction="20000"/>
          </a:bodyPr>
          <a:lstStyle/>
          <a:p>
            <a:r>
              <a:rPr lang="en-GB" dirty="0">
                <a:latin typeface="Arial" panose="020B0604020202020204" pitchFamily="34" charset="0"/>
                <a:cs typeface="Arial" panose="020B0604020202020204" pitchFamily="34" charset="0"/>
              </a:rPr>
              <a:t>As a vocational barrier</a:t>
            </a:r>
          </a:p>
          <a:p>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…It has been found that many employers hold </a:t>
            </a:r>
            <a:r>
              <a:rPr lang="en-GB" b="1" dirty="0">
                <a:latin typeface="Arial" panose="020B0604020202020204" pitchFamily="34" charset="0"/>
                <a:cs typeface="Arial" panose="020B0604020202020204" pitchFamily="34" charset="0"/>
              </a:rPr>
              <a:t>negative attitudes </a:t>
            </a:r>
            <a:r>
              <a:rPr lang="en-GB" dirty="0">
                <a:latin typeface="Arial" panose="020B0604020202020204" pitchFamily="34" charset="0"/>
                <a:cs typeface="Arial" panose="020B0604020202020204" pitchFamily="34" charset="0"/>
              </a:rPr>
              <a:t>towards people</a:t>
            </a:r>
          </a:p>
          <a:p>
            <a:pPr marL="0" indent="0">
              <a:buNone/>
            </a:pPr>
            <a:r>
              <a:rPr lang="en-GB" dirty="0">
                <a:latin typeface="Arial" panose="020B0604020202020204" pitchFamily="34" charset="0"/>
                <a:cs typeface="Arial" panose="020B0604020202020204" pitchFamily="34" charset="0"/>
              </a:rPr>
              <a:t>who stammer and this can impact on the likelihood of successful recruitment or</a:t>
            </a:r>
          </a:p>
          <a:p>
            <a:pPr marL="0" indent="0">
              <a:buNone/>
            </a:pPr>
            <a:r>
              <a:rPr lang="en-GB" dirty="0">
                <a:latin typeface="Arial" panose="020B0604020202020204" pitchFamily="34" charset="0"/>
                <a:cs typeface="Arial" panose="020B0604020202020204" pitchFamily="34" charset="0"/>
              </a:rPr>
              <a:t>promotion. Recent research has indicated that people who stammer face daily,</a:t>
            </a:r>
          </a:p>
          <a:p>
            <a:pPr marL="0" indent="0">
              <a:buNone/>
            </a:pPr>
            <a:r>
              <a:rPr lang="en-GB" b="1" dirty="0">
                <a:latin typeface="Arial" panose="020B0604020202020204" pitchFamily="34" charset="0"/>
                <a:cs typeface="Arial" panose="020B0604020202020204" pitchFamily="34" charset="0"/>
              </a:rPr>
              <a:t>casual discrimination </a:t>
            </a:r>
            <a:r>
              <a:rPr lang="en-GB" dirty="0">
                <a:latin typeface="Arial" panose="020B0604020202020204" pitchFamily="34" charset="0"/>
                <a:cs typeface="Arial" panose="020B0604020202020204" pitchFamily="34" charset="0"/>
              </a:rPr>
              <a:t>at work, that the normal recruitment process with</a:t>
            </a:r>
          </a:p>
          <a:p>
            <a:pPr marL="0" indent="0">
              <a:buNone/>
            </a:pPr>
            <a:r>
              <a:rPr lang="en-GB" dirty="0">
                <a:latin typeface="Arial" panose="020B0604020202020204" pitchFamily="34" charset="0"/>
                <a:cs typeface="Arial" panose="020B0604020202020204" pitchFamily="34" charset="0"/>
              </a:rPr>
              <a:t>interviews militates against them, and that they often do not achieve their</a:t>
            </a:r>
          </a:p>
          <a:p>
            <a:pPr marL="0" indent="0">
              <a:buNone/>
            </a:pPr>
            <a:r>
              <a:rPr lang="en-GB" dirty="0">
                <a:latin typeface="Arial" panose="020B0604020202020204" pitchFamily="34" charset="0"/>
                <a:cs typeface="Arial" panose="020B0604020202020204" pitchFamily="34" charset="0"/>
              </a:rPr>
              <a:t>potential but </a:t>
            </a:r>
            <a:r>
              <a:rPr lang="en-GB" b="1" dirty="0">
                <a:latin typeface="Arial" panose="020B0604020202020204" pitchFamily="34" charset="0"/>
                <a:cs typeface="Arial" panose="020B0604020202020204" pitchFamily="34" charset="0"/>
              </a:rPr>
              <a:t>‘settle’ </a:t>
            </a:r>
            <a:r>
              <a:rPr lang="en-GB" dirty="0">
                <a:latin typeface="Arial" panose="020B0604020202020204" pitchFamily="34" charset="0"/>
                <a:cs typeface="Arial" panose="020B0604020202020204" pitchFamily="34" charset="0"/>
              </a:rPr>
              <a:t>for menial jobs with little communication demands.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 “Understanding Stammering: A Guide For Employers”, 2017, Employer</a:t>
            </a:r>
          </a:p>
          <a:p>
            <a:pPr marL="0" indent="0">
              <a:buNone/>
            </a:pPr>
            <a:r>
              <a:rPr lang="en-GB" dirty="0">
                <a:latin typeface="Arial" panose="020B0604020202020204" pitchFamily="34" charset="0"/>
                <a:cs typeface="Arial" panose="020B0604020202020204" pitchFamily="34" charset="0"/>
              </a:rPr>
              <a:t>Network for Equality &amp; Inclusion and the British Stammering Association’s (</a:t>
            </a:r>
            <a:r>
              <a:rPr lang="en-GB" dirty="0" err="1">
                <a:latin typeface="Arial" panose="020B0604020202020204" pitchFamily="34" charset="0"/>
                <a:cs typeface="Arial" panose="020B0604020202020204" pitchFamily="34" charset="0"/>
              </a:rPr>
              <a:t>Stamma</a:t>
            </a:r>
            <a:r>
              <a:rPr lang="en-GB" dirty="0">
                <a:latin typeface="Arial" panose="020B0604020202020204" pitchFamily="34" charset="0"/>
                <a:cs typeface="Arial" panose="020B0604020202020204" pitchFamily="34" charset="0"/>
              </a:rPr>
              <a:t>)</a:t>
            </a:r>
          </a:p>
          <a:p>
            <a:pPr marL="0" indent="0">
              <a:buNone/>
            </a:pPr>
            <a:r>
              <a:rPr lang="en-GB" dirty="0">
                <a:latin typeface="Arial" panose="020B0604020202020204" pitchFamily="34" charset="0"/>
                <a:cs typeface="Arial" panose="020B0604020202020204" pitchFamily="34" charset="0"/>
              </a:rPr>
              <a:t>Employer Stammering Network</a:t>
            </a:r>
          </a:p>
        </p:txBody>
      </p:sp>
    </p:spTree>
    <p:extLst>
      <p:ext uri="{BB962C8B-B14F-4D97-AF65-F5344CB8AC3E}">
        <p14:creationId xmlns:p14="http://schemas.microsoft.com/office/powerpoint/2010/main" val="2321224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170" y="282126"/>
            <a:ext cx="10515600" cy="1325563"/>
          </a:xfrm>
        </p:spPr>
        <p:txBody>
          <a:bodyPr>
            <a:normAutofit/>
          </a:bodyPr>
          <a:lstStyle/>
          <a:p>
            <a:r>
              <a:rPr lang="en-GB" sz="4000" dirty="0">
                <a:latin typeface="Arial" panose="020B0604020202020204" pitchFamily="34" charset="0"/>
                <a:cs typeface="Arial" panose="020B0604020202020204" pitchFamily="34" charset="0"/>
              </a:rPr>
              <a:t>Challenges for someone who stammers continued…</a:t>
            </a:r>
          </a:p>
        </p:txBody>
      </p:sp>
      <p:pic>
        <p:nvPicPr>
          <p:cNvPr id="1027" name="Picture 3" descr="Image of diverse group of employees in a conference room chatting and placing sticky notes on the wal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170" y="1505301"/>
            <a:ext cx="4554533" cy="25619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Image of a buzzer outside a premises"/>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359703" y="1505301"/>
            <a:ext cx="3216667" cy="2140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Zoom logo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10" y="4450864"/>
            <a:ext cx="3631474" cy="163285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Office phone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6414" y="4206240"/>
            <a:ext cx="278347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Roundtable team meet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02868" y="3970277"/>
            <a:ext cx="3760691" cy="2177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067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A8669-1D8B-4CA9-8CFD-AD07BBB39B2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Creating a Stammering inclusive workplace </a:t>
            </a:r>
            <a:endParaRPr lang="en-IE"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8898168-6250-4457-8571-0664C220177C}"/>
              </a:ext>
            </a:extLst>
          </p:cNvPr>
          <p:cNvSpPr>
            <a:spLocks noGrp="1"/>
          </p:cNvSpPr>
          <p:nvPr>
            <p:ph idx="1"/>
          </p:nvPr>
        </p:nvSpPr>
        <p:spPr>
          <a:xfrm>
            <a:off x="838200" y="1825625"/>
            <a:ext cx="10515600" cy="4667250"/>
          </a:xfrm>
        </p:spPr>
        <p:txBody>
          <a:bodyPr>
            <a:noAutofit/>
          </a:bodyPr>
          <a:lstStyle/>
          <a:p>
            <a:r>
              <a:rPr lang="en-US" sz="2000" b="1" dirty="0">
                <a:latin typeface="Arial" panose="020B0604020202020204" pitchFamily="34" charset="0"/>
                <a:cs typeface="Arial" panose="020B0604020202020204" pitchFamily="34" charset="0"/>
              </a:rPr>
              <a:t>Application Process </a:t>
            </a:r>
          </a:p>
          <a:p>
            <a:pPr lvl="1"/>
            <a:r>
              <a:rPr lang="en-US" sz="2000" dirty="0">
                <a:latin typeface="Arial" panose="020B0604020202020204" pitchFamily="34" charset="0"/>
                <a:cs typeface="Arial" panose="020B0604020202020204" pitchFamily="34" charset="0"/>
              </a:rPr>
              <a:t>Excellent communication skills </a:t>
            </a:r>
          </a:p>
          <a:p>
            <a:pPr lvl="1"/>
            <a:r>
              <a:rPr lang="en-US" sz="2000" dirty="0">
                <a:latin typeface="Arial" panose="020B0604020202020204" pitchFamily="34" charset="0"/>
                <a:cs typeface="Arial" panose="020B0604020202020204" pitchFamily="34" charset="0"/>
              </a:rPr>
              <a:t>Describe the </a:t>
            </a:r>
            <a:r>
              <a:rPr lang="en-US" sz="2000" u="sng" dirty="0">
                <a:latin typeface="Arial" panose="020B0604020202020204" pitchFamily="34" charset="0"/>
                <a:cs typeface="Arial" panose="020B0604020202020204" pitchFamily="34" charset="0"/>
              </a:rPr>
              <a:t>role</a:t>
            </a:r>
            <a:r>
              <a:rPr lang="en-US" sz="2000" dirty="0">
                <a:latin typeface="Arial" panose="020B0604020202020204" pitchFamily="34" charset="0"/>
                <a:cs typeface="Arial" panose="020B0604020202020204" pitchFamily="34" charset="0"/>
              </a:rPr>
              <a:t> not the person </a:t>
            </a:r>
          </a:p>
          <a:p>
            <a:pPr lvl="1"/>
            <a:r>
              <a:rPr lang="en-US" sz="2000" dirty="0">
                <a:latin typeface="Arial" panose="020B0604020202020204" pitchFamily="34" charset="0"/>
                <a:cs typeface="Arial" panose="020B0604020202020204" pitchFamily="34" charset="0"/>
              </a:rPr>
              <a:t>Space for disclosure </a:t>
            </a:r>
          </a:p>
          <a:p>
            <a:pPr lvl="2"/>
            <a:r>
              <a:rPr lang="en-US" dirty="0">
                <a:latin typeface="Arial" panose="020B0604020202020204" pitchFamily="34" charset="0"/>
                <a:cs typeface="Arial" panose="020B0604020202020204" pitchFamily="34" charset="0"/>
              </a:rPr>
              <a:t>Not a disability </a:t>
            </a:r>
          </a:p>
          <a:p>
            <a:pPr lvl="1"/>
            <a:r>
              <a:rPr lang="en-US" sz="2000" dirty="0">
                <a:latin typeface="Arial" panose="020B0604020202020204" pitchFamily="34" charset="0"/>
                <a:cs typeface="Arial" panose="020B0604020202020204" pitchFamily="34" charset="0"/>
              </a:rPr>
              <a:t>Don’t assume that stammer precludes someone from carrying out a role </a:t>
            </a:r>
            <a:endParaRPr lang="en-IE"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I</a:t>
            </a:r>
            <a:r>
              <a:rPr lang="en-IE" sz="2000" b="1" dirty="0">
                <a:latin typeface="Arial" panose="020B0604020202020204" pitchFamily="34" charset="0"/>
                <a:cs typeface="Arial" panose="020B0604020202020204" pitchFamily="34" charset="0"/>
              </a:rPr>
              <a:t>nterview </a:t>
            </a:r>
          </a:p>
          <a:p>
            <a:pPr lvl="1"/>
            <a:r>
              <a:rPr lang="en-US" sz="2000" dirty="0">
                <a:latin typeface="Arial" panose="020B0604020202020204" pitchFamily="34" charset="0"/>
                <a:cs typeface="Arial" panose="020B0604020202020204" pitchFamily="34" charset="0"/>
              </a:rPr>
              <a:t>R</a:t>
            </a:r>
            <a:r>
              <a:rPr lang="en-IE" sz="2000" dirty="0">
                <a:latin typeface="Arial" panose="020B0604020202020204" pitchFamily="34" charset="0"/>
                <a:cs typeface="Arial" panose="020B0604020202020204" pitchFamily="34" charset="0"/>
              </a:rPr>
              <a:t>easonable accommodations</a:t>
            </a:r>
          </a:p>
          <a:p>
            <a:pPr lvl="2"/>
            <a:r>
              <a:rPr lang="en-US" dirty="0">
                <a:latin typeface="Arial" panose="020B0604020202020204" pitchFamily="34" charset="0"/>
                <a:cs typeface="Arial" panose="020B0604020202020204" pitchFamily="34" charset="0"/>
              </a:rPr>
              <a:t>A</a:t>
            </a:r>
            <a:r>
              <a:rPr lang="en-IE" dirty="0">
                <a:latin typeface="Arial" panose="020B0604020202020204" pitchFamily="34" charset="0"/>
                <a:cs typeface="Arial" panose="020B0604020202020204" pitchFamily="34" charset="0"/>
              </a:rPr>
              <a:t>dditional time </a:t>
            </a:r>
          </a:p>
          <a:p>
            <a:pPr lvl="1"/>
            <a:r>
              <a:rPr lang="en-US" sz="2000" dirty="0">
                <a:latin typeface="Arial" panose="020B0604020202020204" pitchFamily="34" charset="0"/>
                <a:cs typeface="Arial" panose="020B0604020202020204" pitchFamily="34" charset="0"/>
              </a:rPr>
              <a:t>Train interviewers </a:t>
            </a:r>
            <a:endParaRPr lang="en-IE"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O</a:t>
            </a:r>
            <a:r>
              <a:rPr lang="en-IE" sz="2000" b="1" dirty="0">
                <a:latin typeface="Arial" panose="020B0604020202020204" pitchFamily="34" charset="0"/>
                <a:cs typeface="Arial" panose="020B0604020202020204" pitchFamily="34" charset="0"/>
              </a:rPr>
              <a:t>nboarding</a:t>
            </a:r>
          </a:p>
          <a:p>
            <a:pPr lvl="1"/>
            <a:r>
              <a:rPr lang="en-US" sz="2000" dirty="0">
                <a:latin typeface="Arial" panose="020B0604020202020204" pitchFamily="34" charset="0"/>
                <a:cs typeface="Arial" panose="020B0604020202020204" pitchFamily="34" charset="0"/>
              </a:rPr>
              <a:t>To disclose or not to disclose…..and to who! </a:t>
            </a:r>
          </a:p>
          <a:p>
            <a:r>
              <a:rPr lang="en-US" sz="2000" b="1" dirty="0">
                <a:latin typeface="Arial" panose="020B0604020202020204" pitchFamily="34" charset="0"/>
                <a:cs typeface="Arial" panose="020B0604020202020204" pitchFamily="34" charset="0"/>
              </a:rPr>
              <a:t>Promotion </a:t>
            </a:r>
            <a:endParaRPr lang="en-IE" sz="2000" b="1" dirty="0">
              <a:latin typeface="Arial" panose="020B0604020202020204" pitchFamily="34" charset="0"/>
              <a:cs typeface="Arial" panose="020B0604020202020204" pitchFamily="34" charset="0"/>
            </a:endParaRPr>
          </a:p>
          <a:p>
            <a:pPr lvl="1"/>
            <a:endParaRPr lang="en-US" sz="2000" dirty="0"/>
          </a:p>
        </p:txBody>
      </p:sp>
    </p:spTree>
    <p:extLst>
      <p:ext uri="{BB962C8B-B14F-4D97-AF65-F5344CB8AC3E}">
        <p14:creationId xmlns:p14="http://schemas.microsoft.com/office/powerpoint/2010/main" val="4016973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How best to support someone who stammers in interview </a:t>
            </a:r>
          </a:p>
        </p:txBody>
      </p:sp>
      <p:sp>
        <p:nvSpPr>
          <p:cNvPr id="3" name="Content Placeholder 2"/>
          <p:cNvSpPr>
            <a:spLocks noGrp="1"/>
          </p:cNvSpPr>
          <p:nvPr>
            <p:ph idx="1"/>
          </p:nvPr>
        </p:nvSpPr>
        <p:spPr/>
        <p:txBody>
          <a:bodyPr>
            <a:normAutofit fontScale="77500" lnSpcReduction="20000"/>
          </a:bodyPr>
          <a:lstStyle/>
          <a:p>
            <a:r>
              <a:rPr lang="en-GB" dirty="0">
                <a:latin typeface="Arial" panose="020B0604020202020204" pitchFamily="34" charset="0"/>
                <a:cs typeface="Arial" panose="020B0604020202020204" pitchFamily="34" charset="0"/>
              </a:rPr>
              <a:t>Maintain eye contact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Don’t complete their sentences – </a:t>
            </a:r>
            <a:r>
              <a:rPr lang="en-GB" i="1" dirty="0">
                <a:latin typeface="Arial" panose="020B0604020202020204" pitchFamily="34" charset="0"/>
                <a:cs typeface="Arial" panose="020B0604020202020204" pitchFamily="34" charset="0"/>
              </a:rPr>
              <a:t>don’t invite them to “take your time”, “relax”.</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Give them additional time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Be patient and understanding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Allow silence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a ‘coach’, being open to explore what can help someone. Even giving support can reduce the impact and increase a person’s confidence</a:t>
            </a:r>
          </a:p>
        </p:txBody>
      </p:sp>
    </p:spTree>
    <p:extLst>
      <p:ext uri="{BB962C8B-B14F-4D97-AF65-F5344CB8AC3E}">
        <p14:creationId xmlns:p14="http://schemas.microsoft.com/office/powerpoint/2010/main" val="409351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1955-40F3-0B41-83DE-FECEC2918935}"/>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Case studies 	</a:t>
            </a:r>
          </a:p>
        </p:txBody>
      </p:sp>
      <p:sp>
        <p:nvSpPr>
          <p:cNvPr id="3" name="Content Placeholder 2">
            <a:extLst>
              <a:ext uri="{FF2B5EF4-FFF2-40B4-BE49-F238E27FC236}">
                <a16:creationId xmlns:a16="http://schemas.microsoft.com/office/drawing/2014/main" id="{A484275B-3206-4C4F-896F-F82D4BB17F1B}"/>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Experiences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Perceptions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Questions</a:t>
            </a:r>
          </a:p>
        </p:txBody>
      </p:sp>
      <p:pic>
        <p:nvPicPr>
          <p:cNvPr id="5123" name="Picture 3" descr="Graphic of two connected head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435" y="1690688"/>
            <a:ext cx="809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9677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Moving forward </a:t>
            </a:r>
          </a:p>
        </p:txBody>
      </p:sp>
      <p:sp>
        <p:nvSpPr>
          <p:cNvPr id="3" name="Content Placeholder 2"/>
          <p:cNvSpPr>
            <a:spLocks noGrp="1"/>
          </p:cNvSpPr>
          <p:nvPr>
            <p:ph idx="1"/>
          </p:nvPr>
        </p:nvSpPr>
        <p:spPr/>
        <p:txBody>
          <a:bodyPr/>
          <a:lstStyle/>
          <a:p>
            <a:r>
              <a:rPr lang="en-GB" dirty="0">
                <a:latin typeface="Arial" panose="020B0604020202020204" pitchFamily="34" charset="0"/>
                <a:cs typeface="Arial" panose="020B0604020202020204" pitchFamily="34" charset="0"/>
              </a:rPr>
              <a:t>Recruitment Process</a:t>
            </a:r>
          </a:p>
          <a:p>
            <a:pPr lvl="1"/>
            <a:r>
              <a:rPr lang="en-GB" dirty="0">
                <a:latin typeface="Arial" panose="020B0604020202020204" pitchFamily="34" charset="0"/>
                <a:cs typeface="Arial" panose="020B0604020202020204" pitchFamily="34" charset="0"/>
              </a:rPr>
              <a:t>‘ Do you require additional time at interview to accommodate stammering/ dysfluency?’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Research</a:t>
            </a:r>
          </a:p>
          <a:p>
            <a:pPr lvl="1"/>
            <a:r>
              <a:rPr lang="en-GB" dirty="0">
                <a:latin typeface="Arial" panose="020B0604020202020204" pitchFamily="34" charset="0"/>
                <a:cs typeface="Arial" panose="020B0604020202020204" pitchFamily="34" charset="0"/>
              </a:rPr>
              <a:t>Irish and international potential </a:t>
            </a:r>
          </a:p>
          <a:p>
            <a:pPr lvl="1"/>
            <a:r>
              <a:rPr lang="en-GB" dirty="0">
                <a:latin typeface="Arial" panose="020B0604020202020204" pitchFamily="34" charset="0"/>
                <a:cs typeface="Arial" panose="020B0604020202020204" pitchFamily="34" charset="0"/>
              </a:rPr>
              <a:t>Employment perspective of stammering and the workplace</a:t>
            </a:r>
          </a:p>
        </p:txBody>
      </p:sp>
    </p:spTree>
    <p:extLst>
      <p:ext uri="{BB962C8B-B14F-4D97-AF65-F5344CB8AC3E}">
        <p14:creationId xmlns:p14="http://schemas.microsoft.com/office/powerpoint/2010/main" val="1791911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797FB-9C48-4AFA-940E-180759E6622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How you can get involved </a:t>
            </a:r>
            <a:endParaRPr lang="en-IE"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FE83B4C-C1B4-4049-80F1-0D1E9228D13B}"/>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Share our information with your staff </a:t>
            </a:r>
          </a:p>
          <a:p>
            <a:pPr lvl="1"/>
            <a:r>
              <a:rPr lang="en-US" dirty="0">
                <a:latin typeface="Arial" panose="020B0604020202020204" pitchFamily="34" charset="0"/>
                <a:cs typeface="Arial" panose="020B0604020202020204" pitchFamily="34" charset="0"/>
              </a:rPr>
              <a:t>Support groups, social events, children and family support. </a:t>
            </a:r>
          </a:p>
          <a:p>
            <a:pPr lvl="1"/>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Mentoring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Volunteering </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83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BDD581-47BE-02C9-0EC0-C88E22C89BB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Thank You </a:t>
            </a:r>
          </a:p>
        </p:txBody>
      </p:sp>
    </p:spTree>
    <p:extLst>
      <p:ext uri="{BB962C8B-B14F-4D97-AF65-F5344CB8AC3E}">
        <p14:creationId xmlns:p14="http://schemas.microsoft.com/office/powerpoint/2010/main" val="1147236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5B067E-22BB-0E44-ACD1-7158302BC896}"/>
              </a:ext>
            </a:extLst>
          </p:cNvPr>
          <p:cNvSpPr>
            <a:spLocks noGrp="1"/>
          </p:cNvSpPr>
          <p:nvPr>
            <p:ph type="title" idx="4294967295"/>
          </p:nvPr>
        </p:nvSpPr>
        <p:spPr>
          <a:xfrm>
            <a:off x="295275" y="1349375"/>
            <a:ext cx="7483475" cy="3611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000" b="1" i="1" u="none" strike="noStrike" kern="1200" cap="none" spc="0" normalizeH="0" baseline="0" noProof="0" dirty="0">
                <a:ln>
                  <a:noFill/>
                </a:ln>
                <a:solidFill>
                  <a:schemeClr val="bg1"/>
                </a:solidFill>
                <a:effectLst/>
                <a:uLnTx/>
                <a:uFillTx/>
                <a:latin typeface="Nunito Sans" pitchFamily="2" charset="77"/>
                <a:ea typeface="+mn-ea"/>
                <a:cs typeface="+mn-cs"/>
              </a:rPr>
              <a:t>‘Being mindful of candidates who stammer’ </a:t>
            </a:r>
          </a:p>
        </p:txBody>
      </p:sp>
    </p:spTree>
    <p:extLst>
      <p:ext uri="{BB962C8B-B14F-4D97-AF65-F5344CB8AC3E}">
        <p14:creationId xmlns:p14="http://schemas.microsoft.com/office/powerpoint/2010/main" val="185435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75035-0E16-9BD4-7698-82EEDB7D722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Outline Of Session </a:t>
            </a:r>
          </a:p>
        </p:txBody>
      </p:sp>
      <p:pic>
        <p:nvPicPr>
          <p:cNvPr id="4" name="Picture 3" descr="Irish Stammering Associ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85" y="-570369"/>
            <a:ext cx="7366072" cy="3014965"/>
          </a:xfrm>
          <a:prstGeom prst="rect">
            <a:avLst/>
          </a:prstGeom>
        </p:spPr>
      </p:pic>
      <p:sp>
        <p:nvSpPr>
          <p:cNvPr id="3" name="Content Placeholder 2"/>
          <p:cNvSpPr>
            <a:spLocks noGrp="1"/>
          </p:cNvSpPr>
          <p:nvPr>
            <p:ph idx="1"/>
          </p:nvPr>
        </p:nvSpPr>
        <p:spPr/>
        <p:txBody>
          <a:bodyPr/>
          <a:lstStyle/>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Understanding candidates who stammer</a:t>
            </a:r>
          </a:p>
          <a:p>
            <a:r>
              <a:rPr lang="en-GB" dirty="0">
                <a:latin typeface="Arial" panose="020B0604020202020204" pitchFamily="34" charset="0"/>
                <a:cs typeface="Arial" panose="020B0604020202020204" pitchFamily="34" charset="0"/>
              </a:rPr>
              <a:t>Challenges for someone who stammers </a:t>
            </a:r>
          </a:p>
          <a:p>
            <a:r>
              <a:rPr lang="en-GB" dirty="0">
                <a:latin typeface="Arial" panose="020B0604020202020204" pitchFamily="34" charset="0"/>
                <a:cs typeface="Arial" panose="020B0604020202020204" pitchFamily="34" charset="0"/>
              </a:rPr>
              <a:t>Creating a stammering inclusive workplace </a:t>
            </a:r>
          </a:p>
          <a:p>
            <a:r>
              <a:rPr lang="en-GB" dirty="0">
                <a:latin typeface="Arial" panose="020B0604020202020204" pitchFamily="34" charset="0"/>
                <a:cs typeface="Arial" panose="020B0604020202020204" pitchFamily="34" charset="0"/>
              </a:rPr>
              <a:t>How best to support someone who stammers in interviews </a:t>
            </a:r>
          </a:p>
          <a:p>
            <a:r>
              <a:rPr lang="en-GB" dirty="0">
                <a:latin typeface="Arial" panose="020B0604020202020204" pitchFamily="34" charset="0"/>
                <a:cs typeface="Arial" panose="020B0604020202020204" pitchFamily="34" charset="0"/>
              </a:rPr>
              <a:t>Moving forward</a:t>
            </a:r>
          </a:p>
          <a:p>
            <a:r>
              <a:rPr lang="en-GB" dirty="0">
                <a:latin typeface="Arial" panose="020B0604020202020204" pitchFamily="34" charset="0"/>
                <a:cs typeface="Arial" panose="020B0604020202020204" pitchFamily="34" charset="0"/>
              </a:rPr>
              <a:t>Q&amp;A </a:t>
            </a:r>
          </a:p>
        </p:txBody>
      </p:sp>
    </p:spTree>
    <p:extLst>
      <p:ext uri="{BB962C8B-B14F-4D97-AF65-F5344CB8AC3E}">
        <p14:creationId xmlns:p14="http://schemas.microsoft.com/office/powerpoint/2010/main" val="572032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9FDE9-05DC-BD42-9C71-9ABC429DE66D}"/>
              </a:ext>
            </a:extLst>
          </p:cNvPr>
          <p:cNvSpPr>
            <a:spLocks noGrp="1"/>
          </p:cNvSpPr>
          <p:nvPr>
            <p:ph type="title"/>
          </p:nvPr>
        </p:nvSpPr>
        <p:spPr/>
        <p:txBody>
          <a:bodyPr/>
          <a:lstStyle/>
          <a:p>
            <a:r>
              <a:rPr lang="en-US" dirty="0">
                <a:latin typeface="Nunito Sans"/>
              </a:rPr>
              <a:t>Stammering</a:t>
            </a:r>
          </a:p>
        </p:txBody>
      </p:sp>
      <p:sp>
        <p:nvSpPr>
          <p:cNvPr id="3" name="Content Placeholder 2">
            <a:extLst>
              <a:ext uri="{FF2B5EF4-FFF2-40B4-BE49-F238E27FC236}">
                <a16:creationId xmlns:a16="http://schemas.microsoft.com/office/drawing/2014/main" id="{320E6506-D2C1-844D-A45D-0469A1C807C8}"/>
              </a:ext>
            </a:extLst>
          </p:cNvPr>
          <p:cNvSpPr>
            <a:spLocks noGrp="1"/>
          </p:cNvSpPr>
          <p:nvPr>
            <p:ph idx="1"/>
          </p:nvPr>
        </p:nvSpPr>
        <p:spPr>
          <a:xfrm>
            <a:off x="838200" y="1466849"/>
            <a:ext cx="10515600" cy="5448935"/>
          </a:xfrm>
        </p:spPr>
        <p:txBody>
          <a:bodyPr>
            <a:normAutofit fontScale="62500" lnSpcReduction="20000"/>
          </a:bodyPr>
          <a:lstStyle/>
          <a:p>
            <a:pPr>
              <a:lnSpc>
                <a:spcPct val="170000"/>
              </a:lnSpc>
            </a:pPr>
            <a:r>
              <a:rPr lang="en-US" sz="2900" dirty="0">
                <a:latin typeface="Arial" panose="020B0604020202020204" pitchFamily="34" charset="0"/>
                <a:cs typeface="Arial" panose="020B0604020202020204" pitchFamily="34" charset="0"/>
              </a:rPr>
              <a:t>Also known as stuttering and/or dysfluency.</a:t>
            </a:r>
          </a:p>
          <a:p>
            <a:pPr>
              <a:lnSpc>
                <a:spcPct val="170000"/>
              </a:lnSpc>
            </a:pPr>
            <a:r>
              <a:rPr lang="en-US" sz="2900" dirty="0">
                <a:latin typeface="Arial" panose="020B0604020202020204" pitchFamily="34" charset="0"/>
                <a:cs typeface="Arial" panose="020B0604020202020204" pitchFamily="34" charset="0"/>
              </a:rPr>
              <a:t>A “disruption to the timing and flow of speech when someone is talking”.</a:t>
            </a:r>
          </a:p>
          <a:p>
            <a:pPr>
              <a:lnSpc>
                <a:spcPct val="170000"/>
              </a:lnSpc>
            </a:pPr>
            <a:r>
              <a:rPr lang="en-US" sz="2900" dirty="0">
                <a:latin typeface="Arial" panose="020B0604020202020204" pitchFamily="34" charset="0"/>
                <a:cs typeface="Arial" panose="020B0604020202020204" pitchFamily="34" charset="0"/>
              </a:rPr>
              <a:t>Speech disorder that is multi-factorial in origins: Genetic, neurological, psychological and environmental elements.</a:t>
            </a:r>
          </a:p>
          <a:p>
            <a:pPr>
              <a:lnSpc>
                <a:spcPct val="170000"/>
              </a:lnSpc>
            </a:pPr>
            <a:r>
              <a:rPr lang="en-GB" sz="2900" dirty="0">
                <a:latin typeface="Arial" panose="020B0604020202020204" pitchFamily="34" charset="0"/>
                <a:cs typeface="Arial" panose="020B0604020202020204" pitchFamily="34" charset="0"/>
              </a:rPr>
              <a:t>Involuntary loss of control, which is variable in its nature</a:t>
            </a:r>
            <a:endParaRPr lang="en-US" sz="2900" dirty="0">
              <a:latin typeface="Arial" panose="020B0604020202020204" pitchFamily="34" charset="0"/>
              <a:cs typeface="Arial" panose="020B0604020202020204" pitchFamily="34" charset="0"/>
            </a:endParaRPr>
          </a:p>
          <a:p>
            <a:pPr>
              <a:lnSpc>
                <a:spcPct val="170000"/>
              </a:lnSpc>
            </a:pPr>
            <a:r>
              <a:rPr lang="en-US" sz="2900" dirty="0">
                <a:latin typeface="Arial" panose="020B0604020202020204" pitchFamily="34" charset="0"/>
                <a:cs typeface="Arial" panose="020B0604020202020204" pitchFamily="34" charset="0"/>
              </a:rPr>
              <a:t>Approximately 5% of children  </a:t>
            </a:r>
          </a:p>
          <a:p>
            <a:pPr lvl="1">
              <a:lnSpc>
                <a:spcPct val="170000"/>
              </a:lnSpc>
            </a:pPr>
            <a:r>
              <a:rPr lang="en-US" sz="2900" dirty="0">
                <a:latin typeface="Arial" panose="020B0604020202020204" pitchFamily="34" charset="0"/>
                <a:cs typeface="Arial" panose="020B0604020202020204" pitchFamily="34" charset="0"/>
              </a:rPr>
              <a:t>Typically develops when learning language </a:t>
            </a:r>
          </a:p>
          <a:p>
            <a:pPr lvl="1">
              <a:lnSpc>
                <a:spcPct val="170000"/>
              </a:lnSpc>
            </a:pPr>
            <a:r>
              <a:rPr lang="en-US" sz="2900" dirty="0">
                <a:latin typeface="Arial" panose="020B0604020202020204" pitchFamily="34" charset="0"/>
                <a:cs typeface="Arial" panose="020B0604020202020204" pitchFamily="34" charset="0"/>
              </a:rPr>
              <a:t>Between 2-6 years of age</a:t>
            </a:r>
          </a:p>
          <a:p>
            <a:pPr>
              <a:lnSpc>
                <a:spcPct val="170000"/>
              </a:lnSpc>
            </a:pPr>
            <a:r>
              <a:rPr lang="en-US" sz="2900" dirty="0">
                <a:latin typeface="Arial" panose="020B0604020202020204" pitchFamily="34" charset="0"/>
                <a:cs typeface="Arial" panose="020B0604020202020204" pitchFamily="34" charset="0"/>
              </a:rPr>
              <a:t>1% of adults</a:t>
            </a:r>
          </a:p>
          <a:p>
            <a:pPr>
              <a:lnSpc>
                <a:spcPct val="170000"/>
              </a:lnSpc>
            </a:pPr>
            <a:r>
              <a:rPr lang="en-US" sz="2900" dirty="0">
                <a:latin typeface="Arial" panose="020B0604020202020204" pitchFamily="34" charset="0"/>
                <a:cs typeface="Arial" panose="020B0604020202020204" pitchFamily="34" charset="0"/>
              </a:rPr>
              <a:t>4:1 </a:t>
            </a:r>
            <a:r>
              <a:rPr lang="en-US" sz="2900" dirty="0" err="1">
                <a:latin typeface="Arial" panose="020B0604020202020204" pitchFamily="34" charset="0"/>
                <a:cs typeface="Arial" panose="020B0604020202020204" pitchFamily="34" charset="0"/>
              </a:rPr>
              <a:t>male:female</a:t>
            </a:r>
            <a:r>
              <a:rPr lang="en-US" sz="2900" dirty="0">
                <a:latin typeface="Arial" panose="020B0604020202020204" pitchFamily="34" charset="0"/>
                <a:cs typeface="Arial" panose="020B0604020202020204" pitchFamily="34" charset="0"/>
              </a:rPr>
              <a:t> ratio (4:3 in childhood)</a:t>
            </a:r>
          </a:p>
          <a:p>
            <a:endParaRPr lang="en-US" dirty="0"/>
          </a:p>
          <a:p>
            <a:endParaRPr lang="en-US" dirty="0"/>
          </a:p>
          <a:p>
            <a:pPr lvl="1"/>
            <a:endParaRPr lang="en-US" dirty="0"/>
          </a:p>
        </p:txBody>
      </p:sp>
    </p:spTree>
    <p:extLst>
      <p:ext uri="{BB962C8B-B14F-4D97-AF65-F5344CB8AC3E}">
        <p14:creationId xmlns:p14="http://schemas.microsoft.com/office/powerpoint/2010/main" val="266278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43419-5261-6140-9E48-46720DE0F60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Cluttering </a:t>
            </a:r>
            <a:r>
              <a:rPr lang="en-US" sz="2800" dirty="0">
                <a:latin typeface="Arial" panose="020B0604020202020204" pitchFamily="34" charset="0"/>
                <a:cs typeface="Arial" panose="020B0604020202020204" pitchFamily="34" charset="0"/>
              </a:rPr>
              <a:t>(in brief)</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152F498-413E-4B43-914E-4DD426A57F83}"/>
              </a:ext>
            </a:extLst>
          </p:cNvPr>
          <p:cNvSpPr>
            <a:spLocks noGrp="1"/>
          </p:cNvSpPr>
          <p:nvPr>
            <p:ph idx="1"/>
          </p:nvPr>
        </p:nvSpPr>
        <p:spPr>
          <a:xfrm>
            <a:off x="838200" y="1556685"/>
            <a:ext cx="10515600" cy="5139950"/>
          </a:xfrm>
        </p:spPr>
        <p:txBody>
          <a:bodyPr>
            <a:noAutofit/>
          </a:bodyPr>
          <a:lstStyle/>
          <a:p>
            <a:r>
              <a:rPr lang="en-US" sz="2000" dirty="0">
                <a:latin typeface="Arial" panose="020B0604020202020204" pitchFamily="34" charset="0"/>
                <a:cs typeface="Arial" panose="020B0604020202020204" pitchFamily="34" charset="0"/>
                <a:sym typeface="Wingdings" pitchFamily="2" charset="2"/>
              </a:rPr>
              <a:t>Different to stuttering, but in some ways, related.</a:t>
            </a:r>
          </a:p>
          <a:p>
            <a:r>
              <a:rPr lang="en-IE" sz="2000" dirty="0">
                <a:latin typeface="Arial" panose="020B0604020202020204" pitchFamily="34" charset="0"/>
                <a:cs typeface="Arial" panose="020B0604020202020204" pitchFamily="34" charset="0"/>
              </a:rPr>
              <a:t>Rapid and /or irregular speaking rate. </a:t>
            </a:r>
          </a:p>
          <a:p>
            <a:r>
              <a:rPr lang="en-IE" sz="2000" dirty="0">
                <a:latin typeface="Arial" panose="020B0604020202020204" pitchFamily="34" charset="0"/>
                <a:cs typeface="Arial" panose="020B0604020202020204" pitchFamily="34" charset="0"/>
              </a:rPr>
              <a:t>Reduced awareness of own rate of speech. The speaker may try to “catch up” on their speech when they notice their speech rate is too fast.</a:t>
            </a:r>
          </a:p>
          <a:p>
            <a:r>
              <a:rPr lang="en-IE" sz="2000" dirty="0">
                <a:latin typeface="Arial" panose="020B0604020202020204" pitchFamily="34" charset="0"/>
                <a:cs typeface="Arial" panose="020B0604020202020204" pitchFamily="34" charset="0"/>
              </a:rPr>
              <a:t>Disrupted language planning resulting in confusing, disorganized language or conversational skills.</a:t>
            </a:r>
          </a:p>
          <a:p>
            <a:r>
              <a:rPr lang="en-IE" sz="2000" dirty="0">
                <a:latin typeface="Arial" panose="020B0604020202020204" pitchFamily="34" charset="0"/>
                <a:cs typeface="Arial" panose="020B0604020202020204" pitchFamily="34" charset="0"/>
              </a:rPr>
              <a:t>Sounds like:  “too fast” based on an overall impression or actual syllable per minute counts. Sounds “jerky” Pauses are too short/ too long or inconsistent. </a:t>
            </a:r>
          </a:p>
          <a:p>
            <a:r>
              <a:rPr lang="en-IE" sz="2000" dirty="0">
                <a:latin typeface="Arial" panose="020B0604020202020204" pitchFamily="34" charset="0"/>
                <a:cs typeface="Arial" panose="020B0604020202020204" pitchFamily="34" charset="0"/>
              </a:rPr>
              <a:t>Temporary improvement when asked to “slow down” or “pay attention” to speech – different to stammering. </a:t>
            </a:r>
          </a:p>
          <a:p>
            <a:r>
              <a:rPr lang="en-IE" sz="2000" dirty="0">
                <a:latin typeface="Arial" panose="020B0604020202020204" pitchFamily="34" charset="0"/>
                <a:cs typeface="Arial" panose="020B0604020202020204" pitchFamily="34" charset="0"/>
              </a:rPr>
              <a:t>Mispronunciation or slurring of speech sounds or deleting non-stressed syllables in longer words (e.g., “</a:t>
            </a:r>
            <a:r>
              <a:rPr lang="en-IE" sz="2000" dirty="0" err="1">
                <a:latin typeface="Arial" panose="020B0604020202020204" pitchFamily="34" charset="0"/>
                <a:cs typeface="Arial" panose="020B0604020202020204" pitchFamily="34" charset="0"/>
              </a:rPr>
              <a:t>ferchly</a:t>
            </a:r>
            <a:r>
              <a:rPr lang="en-IE" sz="2000" dirty="0">
                <a:latin typeface="Arial" panose="020B0604020202020204" pitchFamily="34" charset="0"/>
                <a:cs typeface="Arial" panose="020B0604020202020204" pitchFamily="34" charset="0"/>
              </a:rPr>
              <a:t>” for “fortunately”).</a:t>
            </a:r>
          </a:p>
          <a:p>
            <a:pPr marL="0" indent="0">
              <a:buNone/>
            </a:pPr>
            <a:r>
              <a:rPr lang="en-IE" sz="2000" dirty="0">
                <a:latin typeface="Arial" panose="020B0604020202020204" pitchFamily="34" charset="0"/>
                <a:cs typeface="Arial" panose="020B0604020202020204" pitchFamily="34" charset="0"/>
              </a:rPr>
              <a:t>See: </a:t>
            </a:r>
            <a:r>
              <a:rPr lang="en-US" sz="2000" dirty="0">
                <a:latin typeface="Arial" panose="020B0604020202020204" pitchFamily="34" charset="0"/>
                <a:cs typeface="Arial" panose="020B0604020202020204" pitchFamily="34" charset="0"/>
                <a:sym typeface="Wingdings" pitchFamily="2" charset="2"/>
                <a:hlinkClick r:id="rId3">
                  <a:extLst>
                    <a:ext uri="{A12FA001-AC4F-418D-AE19-62706E023703}">
                      <ahyp:hlinkClr xmlns:ahyp="http://schemas.microsoft.com/office/drawing/2018/hyperlinkcolor" val="tx"/>
                    </a:ext>
                  </a:extLst>
                </a:hlinkClick>
              </a:rPr>
              <a:t>www.toofastforwords.com</a:t>
            </a:r>
            <a:endParaRPr lang="en-US" sz="2000" dirty="0">
              <a:latin typeface="Arial" panose="020B0604020202020204" pitchFamily="34" charset="0"/>
              <a:cs typeface="Arial" panose="020B0604020202020204" pitchFamily="34" charset="0"/>
              <a:sym typeface="Wingdings" pitchFamily="2" charset="2"/>
            </a:endParaRPr>
          </a:p>
          <a:p>
            <a:endParaRPr lang="en-IE" sz="2400" dirty="0"/>
          </a:p>
          <a:p>
            <a:endParaRPr lang="en-IE" sz="2400" dirty="0"/>
          </a:p>
          <a:p>
            <a:endParaRPr lang="en-US" sz="2400" dirty="0"/>
          </a:p>
        </p:txBody>
      </p:sp>
    </p:spTree>
    <p:extLst>
      <p:ext uri="{BB962C8B-B14F-4D97-AF65-F5344CB8AC3E}">
        <p14:creationId xmlns:p14="http://schemas.microsoft.com/office/powerpoint/2010/main" val="366584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63638"/>
          </a:xfrm>
        </p:spPr>
        <p:txBody>
          <a:bodyPr/>
          <a:lstStyle/>
          <a:p>
            <a:r>
              <a:rPr lang="en-GB" dirty="0">
                <a:latin typeface="Arial" panose="020B0604020202020204" pitchFamily="34" charset="0"/>
                <a:cs typeface="Arial" panose="020B0604020202020204" pitchFamily="34" charset="0"/>
              </a:rPr>
              <a:t>Characteristics of stammering</a:t>
            </a:r>
          </a:p>
        </p:txBody>
      </p:sp>
      <p:sp>
        <p:nvSpPr>
          <p:cNvPr id="3" name="Content Placeholder 2"/>
          <p:cNvSpPr>
            <a:spLocks noGrp="1"/>
          </p:cNvSpPr>
          <p:nvPr>
            <p:ph idx="1"/>
          </p:nvPr>
        </p:nvSpPr>
        <p:spPr>
          <a:xfrm>
            <a:off x="838200" y="1414464"/>
            <a:ext cx="10515600" cy="5074018"/>
          </a:xfrm>
        </p:spPr>
        <p:txBody>
          <a:bodyPr>
            <a:noAutofit/>
          </a:bodyPr>
          <a:lstStyle/>
          <a:p>
            <a:r>
              <a:rPr lang="en-US" sz="1800" dirty="0">
                <a:latin typeface="Arial" panose="020B0604020202020204" pitchFamily="34" charset="0"/>
                <a:cs typeface="Arial" panose="020B0604020202020204" pitchFamily="34" charset="0"/>
              </a:rPr>
              <a:t>Complex and variable.</a:t>
            </a:r>
          </a:p>
          <a:p>
            <a:r>
              <a:rPr lang="en-US" sz="1800" b="1" dirty="0">
                <a:latin typeface="Arial" panose="020B0604020202020204" pitchFamily="34" charset="0"/>
                <a:cs typeface="Arial" panose="020B0604020202020204" pitchFamily="34" charset="0"/>
              </a:rPr>
              <a:t>Primary features</a:t>
            </a:r>
          </a:p>
          <a:p>
            <a:pPr lvl="1"/>
            <a:r>
              <a:rPr lang="en-US" sz="1800" dirty="0">
                <a:latin typeface="Arial" panose="020B0604020202020204" pitchFamily="34" charset="0"/>
                <a:cs typeface="Arial" panose="020B0604020202020204" pitchFamily="34" charset="0"/>
              </a:rPr>
              <a:t>blocks </a:t>
            </a:r>
          </a:p>
          <a:p>
            <a:pPr lvl="1"/>
            <a:r>
              <a:rPr lang="en-US" sz="1800" dirty="0">
                <a:latin typeface="Arial" panose="020B0604020202020204" pitchFamily="34" charset="0"/>
                <a:cs typeface="Arial" panose="020B0604020202020204" pitchFamily="34" charset="0"/>
              </a:rPr>
              <a:t>re-re-repetitions</a:t>
            </a:r>
          </a:p>
          <a:p>
            <a:pPr lvl="1"/>
            <a:r>
              <a:rPr lang="en-US" sz="1800" dirty="0" err="1">
                <a:latin typeface="Arial" panose="020B0604020202020204" pitchFamily="34" charset="0"/>
                <a:cs typeface="Arial" panose="020B0604020202020204" pitchFamily="34" charset="0"/>
              </a:rPr>
              <a:t>prrrrrrrrolongations</a:t>
            </a:r>
            <a:endParaRPr lang="en-IE" altLang="en-US" sz="1800" dirty="0">
              <a:latin typeface="Arial" panose="020B0604020202020204" pitchFamily="34" charset="0"/>
              <a:cs typeface="Arial" panose="020B0604020202020204" pitchFamily="34" charset="0"/>
            </a:endParaRPr>
          </a:p>
          <a:p>
            <a:r>
              <a:rPr lang="en-IE" altLang="en-US" sz="1800" b="1" dirty="0">
                <a:latin typeface="Arial" panose="020B0604020202020204" pitchFamily="34" charset="0"/>
                <a:cs typeface="Arial" panose="020B0604020202020204" pitchFamily="34" charset="0"/>
              </a:rPr>
              <a:t>Secondary behaviours</a:t>
            </a:r>
          </a:p>
          <a:p>
            <a:pPr lvl="1"/>
            <a:r>
              <a:rPr lang="en-IE" altLang="en-US" sz="1800" dirty="0">
                <a:latin typeface="Arial" panose="020B0604020202020204" pitchFamily="34" charset="0"/>
                <a:cs typeface="Arial" panose="020B0604020202020204" pitchFamily="34" charset="0"/>
              </a:rPr>
              <a:t>Loss of eye contact </a:t>
            </a:r>
          </a:p>
          <a:p>
            <a:pPr lvl="1"/>
            <a:r>
              <a:rPr lang="en-IE" altLang="en-US" sz="1800" dirty="0">
                <a:latin typeface="Arial" panose="020B0604020202020204" pitchFamily="34" charset="0"/>
                <a:cs typeface="Arial" panose="020B0604020202020204" pitchFamily="34" charset="0"/>
              </a:rPr>
              <a:t>Starter / filler words – </a:t>
            </a:r>
            <a:r>
              <a:rPr lang="en-IE" altLang="en-US" sz="1800" dirty="0" err="1">
                <a:latin typeface="Arial" panose="020B0604020202020204" pitchFamily="34" charset="0"/>
                <a:cs typeface="Arial" panose="020B0604020202020204" pitchFamily="34" charset="0"/>
              </a:rPr>
              <a:t>em</a:t>
            </a:r>
            <a:r>
              <a:rPr lang="en-IE" altLang="en-US" sz="1800" dirty="0">
                <a:latin typeface="Arial" panose="020B0604020202020204" pitchFamily="34" charset="0"/>
                <a:cs typeface="Arial" panose="020B0604020202020204" pitchFamily="34" charset="0"/>
              </a:rPr>
              <a:t>, ah, actually, you know</a:t>
            </a:r>
          </a:p>
          <a:p>
            <a:pPr lvl="1"/>
            <a:r>
              <a:rPr lang="en-IE" altLang="en-US" sz="1800" dirty="0">
                <a:latin typeface="Arial" panose="020B0604020202020204" pitchFamily="34" charset="0"/>
                <a:cs typeface="Arial" panose="020B0604020202020204" pitchFamily="34" charset="0"/>
              </a:rPr>
              <a:t>Body movements – hands, legs – distractions</a:t>
            </a:r>
          </a:p>
          <a:p>
            <a:pPr lvl="1"/>
            <a:r>
              <a:rPr lang="en-IE" altLang="en-US" sz="1800" dirty="0">
                <a:latin typeface="Arial" panose="020B0604020202020204" pitchFamily="34" charset="0"/>
                <a:cs typeface="Arial" panose="020B0604020202020204" pitchFamily="34" charset="0"/>
              </a:rPr>
              <a:t>Tension and struggle</a:t>
            </a:r>
          </a:p>
          <a:p>
            <a:pPr lvl="1"/>
            <a:r>
              <a:rPr lang="en-IE" altLang="en-US" sz="1800" dirty="0">
                <a:latin typeface="Arial" panose="020B0604020202020204" pitchFamily="34" charset="0"/>
                <a:cs typeface="Arial" panose="020B0604020202020204" pitchFamily="34" charset="0"/>
              </a:rPr>
              <a:t>Reactions to primary behaviours </a:t>
            </a:r>
          </a:p>
          <a:p>
            <a:r>
              <a:rPr lang="en-IE" altLang="en-US" sz="1800" b="1" dirty="0">
                <a:latin typeface="Arial" panose="020B0604020202020204" pitchFamily="34" charset="0"/>
                <a:cs typeface="Arial" panose="020B0604020202020204" pitchFamily="34" charset="0"/>
              </a:rPr>
              <a:t>Avoidance</a:t>
            </a:r>
          </a:p>
          <a:p>
            <a:pPr lvl="1"/>
            <a:r>
              <a:rPr lang="en-IE" altLang="en-US" sz="1800" dirty="0">
                <a:latin typeface="Arial" panose="020B0604020202020204" pitchFamily="34" charset="0"/>
                <a:cs typeface="Arial" panose="020B0604020202020204" pitchFamily="34" charset="0"/>
              </a:rPr>
              <a:t>Words, Sounds, People, Situations, Life?</a:t>
            </a:r>
          </a:p>
          <a:p>
            <a:r>
              <a:rPr lang="en-IE" altLang="en-US" sz="1800" b="1" dirty="0">
                <a:latin typeface="Arial" panose="020B0604020202020204" pitchFamily="34" charset="0"/>
                <a:cs typeface="Arial" panose="020B0604020202020204" pitchFamily="34" charset="0"/>
              </a:rPr>
              <a:t>Negative thoughts and feelings</a:t>
            </a:r>
          </a:p>
          <a:p>
            <a:pPr lvl="1"/>
            <a:r>
              <a:rPr lang="en-IE" altLang="en-US" sz="1800" dirty="0">
                <a:latin typeface="Arial" panose="020B0604020202020204" pitchFamily="34" charset="0"/>
                <a:cs typeface="Arial" panose="020B0604020202020204" pitchFamily="34" charset="0"/>
              </a:rPr>
              <a:t>Fear, shame, guilt, “what is that person thinking?”</a:t>
            </a: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604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0A84B8C7-27C1-494A-8DEE-2BD73BDAA47B}"/>
              </a:ext>
            </a:extLst>
          </p:cNvPr>
          <p:cNvSpPr>
            <a:spLocks noGrp="1" noChangeArrowheads="1"/>
          </p:cNvSpPr>
          <p:nvPr>
            <p:ph type="title"/>
          </p:nvPr>
        </p:nvSpPr>
        <p:spPr>
          <a:xfrm>
            <a:off x="4038590" y="338231"/>
            <a:ext cx="10515600" cy="1325563"/>
          </a:xfrm>
        </p:spPr>
        <p:txBody>
          <a:bodyPr/>
          <a:lstStyle/>
          <a:p>
            <a:pPr eaLnBrk="1" hangingPunct="1"/>
            <a:r>
              <a:rPr lang="en-US" altLang="en-US" dirty="0">
                <a:latin typeface="Arial" panose="020B0604020202020204" pitchFamily="34" charset="0"/>
                <a:cs typeface="Arial" panose="020B0604020202020204" pitchFamily="34" charset="0"/>
              </a:rPr>
              <a:t>Sheehan’s iceberg</a:t>
            </a:r>
          </a:p>
        </p:txBody>
      </p:sp>
      <p:pic>
        <p:nvPicPr>
          <p:cNvPr id="49155" name="Picture 4" descr="Drawing of sheehan's iceberg-&#10;&#10;tip of the iceberg read 'losing eye contact' and 'repeating sounds.'&#10;Below the surface reads: changing words, fear, embarrassment, avoiding situations. ">
            <a:extLst>
              <a:ext uri="{FF2B5EF4-FFF2-40B4-BE49-F238E27FC236}">
                <a16:creationId xmlns:a16="http://schemas.microsoft.com/office/drawing/2014/main" id="{66C8703B-E800-6742-B9F0-61FA2E09EC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1791" b="9178"/>
          <a:stretch/>
        </p:blipFill>
        <p:spPr bwMode="auto">
          <a:xfrm>
            <a:off x="3236834" y="1290637"/>
            <a:ext cx="5839925" cy="50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713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0829F0BE-848E-C145-B1F1-B1274B5A2FE0}"/>
              </a:ext>
            </a:extLst>
          </p:cNvPr>
          <p:cNvSpPr>
            <a:spLocks noGrp="1" noChangeArrowheads="1"/>
          </p:cNvSpPr>
          <p:nvPr>
            <p:ph type="title"/>
          </p:nvPr>
        </p:nvSpPr>
        <p:spPr/>
        <p:txBody>
          <a:bodyPr/>
          <a:lstStyle/>
          <a:p>
            <a:pPr eaLnBrk="1" hangingPunct="1"/>
            <a:r>
              <a:rPr lang="en-IE" altLang="en-US" dirty="0">
                <a:latin typeface="Arial" panose="020B0604020202020204" pitchFamily="34" charset="0"/>
                <a:cs typeface="Arial" panose="020B0604020202020204" pitchFamily="34" charset="0"/>
              </a:rPr>
              <a:t>Sheehan</a:t>
            </a:r>
            <a:r>
              <a:rPr lang="ga-IE" altLang="en-US" dirty="0">
                <a:latin typeface="Arial" panose="020B0604020202020204" pitchFamily="34" charset="0"/>
                <a:cs typeface="Arial" panose="020B0604020202020204" pitchFamily="34" charset="0"/>
              </a:rPr>
              <a:t>’</a:t>
            </a:r>
            <a:r>
              <a:rPr lang="en-IE" altLang="ja-JP" dirty="0">
                <a:latin typeface="Arial" panose="020B0604020202020204" pitchFamily="34" charset="0"/>
                <a:cs typeface="Arial" panose="020B0604020202020204" pitchFamily="34" charset="0"/>
              </a:rPr>
              <a:t>s Iceberg Explained</a:t>
            </a:r>
            <a:endParaRPr lang="en-US" altLang="en-US" dirty="0">
              <a:latin typeface="Arial" panose="020B0604020202020204" pitchFamily="34" charset="0"/>
              <a:cs typeface="Arial" panose="020B0604020202020204" pitchFamily="34" charset="0"/>
            </a:endParaRPr>
          </a:p>
        </p:txBody>
      </p:sp>
      <p:sp>
        <p:nvSpPr>
          <p:cNvPr id="51202" name="Rectangle 3">
            <a:extLst>
              <a:ext uri="{FF2B5EF4-FFF2-40B4-BE49-F238E27FC236}">
                <a16:creationId xmlns:a16="http://schemas.microsoft.com/office/drawing/2014/main" id="{116B40EA-6C57-8442-89CA-7EB386C51A61}"/>
              </a:ext>
            </a:extLst>
          </p:cNvPr>
          <p:cNvSpPr>
            <a:spLocks noGrp="1" noChangeArrowheads="1"/>
          </p:cNvSpPr>
          <p:nvPr>
            <p:ph type="body" idx="1"/>
          </p:nvPr>
        </p:nvSpPr>
        <p:spPr/>
        <p:txBody>
          <a:bodyPr/>
          <a:lstStyle/>
          <a:p>
            <a:pPr eaLnBrk="1" hangingPunct="1">
              <a:lnSpc>
                <a:spcPct val="80000"/>
              </a:lnSpc>
            </a:pPr>
            <a:r>
              <a:rPr lang="en-US" altLang="en-US" sz="2800" dirty="0">
                <a:latin typeface="Arial" panose="020B0604020202020204" pitchFamily="34" charset="0"/>
                <a:cs typeface="Arial" panose="020B0604020202020204" pitchFamily="34" charset="0"/>
              </a:rPr>
              <a:t>Stuttering may be likened to an iceberg, with the major portion below the surface. What people see and hear is the smaller portion; far greater, and more dangerous and destructive, is that which lies below the surface, experienced as fear, guilt, and anticipation of shame. </a:t>
            </a:r>
          </a:p>
          <a:p>
            <a:pPr eaLnBrk="1" hangingPunct="1">
              <a:lnSpc>
                <a:spcPct val="80000"/>
              </a:lnSpc>
            </a:pPr>
            <a:endParaRPr lang="en-US" altLang="en-US" sz="2800" dirty="0">
              <a:latin typeface="Arial" panose="020B0604020202020204" pitchFamily="34" charset="0"/>
              <a:cs typeface="Arial" panose="020B0604020202020204" pitchFamily="34" charset="0"/>
            </a:endParaRPr>
          </a:p>
          <a:p>
            <a:pPr eaLnBrk="1" hangingPunct="1">
              <a:lnSpc>
                <a:spcPct val="80000"/>
              </a:lnSpc>
              <a:buFont typeface="Wingdings" pitchFamily="2" charset="2"/>
              <a:buNone/>
            </a:pPr>
            <a:r>
              <a:rPr lang="en-US" altLang="en-US" sz="2800" dirty="0">
                <a:latin typeface="Arial" panose="020B0604020202020204" pitchFamily="34" charset="0"/>
                <a:cs typeface="Arial" panose="020B0604020202020204" pitchFamily="34" charset="0"/>
              </a:rPr>
              <a:t>	For an adult or an adolescent mature enough to tolerate it, public presentation of the self as a stutterer has major therapeutic effects. The portion of the iceberg exposed to the sunlight of public view melts away more quickly (Sheehan, 1975)</a:t>
            </a:r>
          </a:p>
          <a:p>
            <a:pPr eaLnBrk="1" hangingPunct="1">
              <a:lnSpc>
                <a:spcPct val="80000"/>
              </a:lnSpc>
            </a:pPr>
            <a:endParaRPr lang="en-US" altLang="en-US" sz="2800" dirty="0">
              <a:latin typeface="Garamond" panose="02020404030301010803" pitchFamily="18" charset="0"/>
            </a:endParaRPr>
          </a:p>
        </p:txBody>
      </p:sp>
    </p:spTree>
    <p:extLst>
      <p:ext uri="{BB962C8B-B14F-4D97-AF65-F5344CB8AC3E}">
        <p14:creationId xmlns:p14="http://schemas.microsoft.com/office/powerpoint/2010/main" val="1023392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BDAA5802-14A9-4142-B262-661837771E00}"/>
              </a:ext>
            </a:extLst>
          </p:cNvPr>
          <p:cNvSpPr>
            <a:spLocks noGrp="1" noChangeArrowheads="1"/>
          </p:cNvSpPr>
          <p:nvPr>
            <p:ph type="title"/>
          </p:nvPr>
        </p:nvSpPr>
        <p:spPr/>
        <p:txBody>
          <a:bodyPr/>
          <a:lstStyle/>
          <a:p>
            <a:pPr eaLnBrk="1" hangingPunct="1"/>
            <a:r>
              <a:rPr lang="en-US" altLang="en-US" dirty="0">
                <a:latin typeface="Arial" panose="020B0604020202020204" pitchFamily="34" charset="0"/>
                <a:cs typeface="Arial" panose="020B0604020202020204" pitchFamily="34" charset="0"/>
              </a:rPr>
              <a:t>Describing stuttering…</a:t>
            </a:r>
          </a:p>
        </p:txBody>
      </p:sp>
      <p:sp>
        <p:nvSpPr>
          <p:cNvPr id="23554" name="Rectangle 3">
            <a:extLst>
              <a:ext uri="{FF2B5EF4-FFF2-40B4-BE49-F238E27FC236}">
                <a16:creationId xmlns:a16="http://schemas.microsoft.com/office/drawing/2014/main" id="{7C058784-BB03-3A4D-997D-B0656D99B7C5}"/>
              </a:ext>
            </a:extLst>
          </p:cNvPr>
          <p:cNvSpPr>
            <a:spLocks noGrp="1" noChangeArrowheads="1"/>
          </p:cNvSpPr>
          <p:nvPr>
            <p:ph type="body" sz="half" idx="1"/>
          </p:nvPr>
        </p:nvSpPr>
        <p:spPr>
          <a:xfrm>
            <a:off x="1524000" y="1752600"/>
            <a:ext cx="5689600" cy="4114800"/>
          </a:xfrm>
        </p:spPr>
        <p:txBody>
          <a:bodyPr>
            <a:normAutofit/>
          </a:bodyPr>
          <a:lstStyle/>
          <a:p>
            <a:pPr eaLnBrk="1" hangingPunct="1"/>
            <a:r>
              <a:rPr lang="en-US" altLang="en-US" sz="2800" dirty="0">
                <a:latin typeface="Arial" panose="020B0604020202020204" pitchFamily="34" charset="0"/>
                <a:cs typeface="Arial" panose="020B0604020202020204" pitchFamily="34" charset="0"/>
              </a:rPr>
              <a:t>“a temporally distorted sound and the </a:t>
            </a:r>
            <a:r>
              <a:rPr lang="en-US" altLang="en-US" sz="2800" i="1" dirty="0">
                <a:latin typeface="Arial" panose="020B0604020202020204" pitchFamily="34" charset="0"/>
                <a:cs typeface="Arial" panose="020B0604020202020204" pitchFamily="34" charset="0"/>
              </a:rPr>
              <a:t>speaker’s reaction thereto</a:t>
            </a:r>
            <a:r>
              <a:rPr lang="en-US" altLang="en-US" sz="2800" dirty="0">
                <a:latin typeface="Arial" panose="020B0604020202020204" pitchFamily="34" charset="0"/>
                <a:cs typeface="Arial" panose="020B0604020202020204" pitchFamily="34" charset="0"/>
              </a:rPr>
              <a:t>” (Van Riper, 1982:17)</a:t>
            </a:r>
            <a:endParaRPr lang="en-NZ" altLang="en-US" sz="2800" dirty="0">
              <a:solidFill>
                <a:srgbClr val="000000"/>
              </a:solidFill>
              <a:latin typeface="Arial" panose="020B0604020202020204" pitchFamily="34" charset="0"/>
              <a:cs typeface="Arial" panose="020B0604020202020204" pitchFamily="34" charset="0"/>
            </a:endParaRPr>
          </a:p>
          <a:p>
            <a:pPr eaLnBrk="1" hangingPunct="1"/>
            <a:r>
              <a:rPr lang="en-NZ" altLang="en-US" sz="2800" dirty="0">
                <a:solidFill>
                  <a:srgbClr val="000000"/>
                </a:solidFill>
                <a:latin typeface="Arial" panose="020B0604020202020204" pitchFamily="34" charset="0"/>
                <a:cs typeface="Arial" panose="020B0604020202020204" pitchFamily="34" charset="0"/>
              </a:rPr>
              <a:t>overt and covert features of stuttering</a:t>
            </a:r>
          </a:p>
          <a:p>
            <a:pPr eaLnBrk="1" hangingPunct="1"/>
            <a:r>
              <a:rPr lang="en-GB" altLang="en-US" sz="2800" dirty="0">
                <a:latin typeface="Arial" panose="020B0604020202020204" pitchFamily="34" charset="0"/>
                <a:cs typeface="Arial" panose="020B0604020202020204" pitchFamily="34" charset="0"/>
              </a:rPr>
              <a:t>“those who appear to stutter in their heads not their mouths” (1973:31)</a:t>
            </a:r>
          </a:p>
          <a:p>
            <a:pPr eaLnBrk="1" hangingPunct="1"/>
            <a:r>
              <a:rPr lang="en-GB" altLang="en-US" dirty="0" err="1">
                <a:latin typeface="Arial" panose="020B0604020202020204" pitchFamily="34" charset="0"/>
                <a:cs typeface="Arial" panose="020B0604020202020204" pitchFamily="34" charset="0"/>
              </a:rPr>
              <a:t>Botheredness</a:t>
            </a:r>
            <a:r>
              <a:rPr lang="en-GB" altLang="en-US" dirty="0">
                <a:latin typeface="Arial" panose="020B0604020202020204" pitchFamily="34" charset="0"/>
                <a:cs typeface="Arial" panose="020B0604020202020204" pitchFamily="34" charset="0"/>
              </a:rPr>
              <a:t> cp. severity</a:t>
            </a:r>
            <a:endParaRPr lang="en-GB" altLang="en-US" sz="2800" dirty="0">
              <a:latin typeface="Arial" panose="020B0604020202020204" pitchFamily="34" charset="0"/>
              <a:cs typeface="Arial" panose="020B0604020202020204" pitchFamily="34" charset="0"/>
            </a:endParaRPr>
          </a:p>
        </p:txBody>
      </p:sp>
      <p:pic>
        <p:nvPicPr>
          <p:cNvPr id="23555" name="Picture 4" descr="Image of a pint of drink on a wooden table ">
            <a:extLst>
              <a:ext uri="{FF2B5EF4-FFF2-40B4-BE49-F238E27FC236}">
                <a16:creationId xmlns:a16="http://schemas.microsoft.com/office/drawing/2014/main" id="{2DB0106C-52F6-334D-9ADF-0AE7DC154ED6}"/>
              </a:ext>
            </a:extLst>
          </p:cNvPr>
          <p:cNvPicPr>
            <a:picLocks noGrp="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7548879" y="914400"/>
            <a:ext cx="3743539" cy="5389564"/>
          </a:xfrm>
        </p:spPr>
      </p:pic>
    </p:spTree>
    <p:extLst>
      <p:ext uri="{BB962C8B-B14F-4D97-AF65-F5344CB8AC3E}">
        <p14:creationId xmlns:p14="http://schemas.microsoft.com/office/powerpoint/2010/main" val="153300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776</TotalTime>
  <Words>963</Words>
  <Application>Microsoft Office PowerPoint</Application>
  <PresentationFormat>Widescreen</PresentationFormat>
  <Paragraphs>163</Paragraphs>
  <Slides>19</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Calibri Light</vt:lpstr>
      <vt:lpstr>Garamond</vt:lpstr>
      <vt:lpstr>Nunito Sans</vt:lpstr>
      <vt:lpstr>Nunito Sans SemiBold</vt:lpstr>
      <vt:lpstr>Wingdings</vt:lpstr>
      <vt:lpstr>Office Theme</vt:lpstr>
      <vt:lpstr>Stammering Awareness Training Session </vt:lpstr>
      <vt:lpstr>‘Being mindful of candidates who stammer’ </vt:lpstr>
      <vt:lpstr>Outline Of Session </vt:lpstr>
      <vt:lpstr>Stammering</vt:lpstr>
      <vt:lpstr>Cluttering (in brief)</vt:lpstr>
      <vt:lpstr>Characteristics of stammering</vt:lpstr>
      <vt:lpstr>Sheehan’s iceberg</vt:lpstr>
      <vt:lpstr>Sheehan’s Iceberg Explained</vt:lpstr>
      <vt:lpstr>Describing stuttering…</vt:lpstr>
      <vt:lpstr>Images of Glasses </vt:lpstr>
      <vt:lpstr>Stammering and Avoidance</vt:lpstr>
      <vt:lpstr>Challenges for someone who stammers</vt:lpstr>
      <vt:lpstr>Challenges for someone who stammers continued…</vt:lpstr>
      <vt:lpstr>Creating a Stammering inclusive workplace </vt:lpstr>
      <vt:lpstr>How best to support someone who stammers in interview </vt:lpstr>
      <vt:lpstr>Case studies  </vt:lpstr>
      <vt:lpstr>Moving forward </vt:lpstr>
      <vt:lpstr>How you can get involved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Conor Foran</dc:creator>
  <cp:lastModifiedBy>Christabelle Feeney</cp:lastModifiedBy>
  <cp:revision>38</cp:revision>
  <dcterms:created xsi:type="dcterms:W3CDTF">2020-06-07T15:01:43Z</dcterms:created>
  <dcterms:modified xsi:type="dcterms:W3CDTF">2023-02-14T10:13:16Z</dcterms:modified>
</cp:coreProperties>
</file>